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9"/>
  </p:notesMasterIdLst>
  <p:handoutMasterIdLst>
    <p:handoutMasterId r:id="rId20"/>
  </p:handoutMasterIdLst>
  <p:sldIdLst>
    <p:sldId id="353" r:id="rId2"/>
    <p:sldId id="356" r:id="rId3"/>
    <p:sldId id="354" r:id="rId4"/>
    <p:sldId id="372" r:id="rId5"/>
    <p:sldId id="373" r:id="rId6"/>
    <p:sldId id="374" r:id="rId7"/>
    <p:sldId id="376" r:id="rId8"/>
    <p:sldId id="377" r:id="rId9"/>
    <p:sldId id="378" r:id="rId10"/>
    <p:sldId id="379" r:id="rId11"/>
    <p:sldId id="380" r:id="rId12"/>
    <p:sldId id="381" r:id="rId13"/>
    <p:sldId id="382" r:id="rId14"/>
    <p:sldId id="383" r:id="rId15"/>
    <p:sldId id="384" r:id="rId16"/>
    <p:sldId id="385" r:id="rId17"/>
    <p:sldId id="386" r:id="rId18"/>
  </p:sldIdLst>
  <p:sldSz cx="9144000" cy="6858000" type="screen4x3"/>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0B000472-CAA5-4379-A368-D84E4E6FB97F}">
          <p14:sldIdLst>
            <p14:sldId id="353"/>
          </p14:sldIdLst>
        </p14:section>
        <p14:section name="未命名的章節" id="{209E5639-39EE-4EDA-8E0E-A7BCE8ABB58F}">
          <p14:sldIdLst>
            <p14:sldId id="356"/>
            <p14:sldId id="354"/>
            <p14:sldId id="372"/>
            <p14:sldId id="373"/>
            <p14:sldId id="374"/>
            <p14:sldId id="376"/>
            <p14:sldId id="377"/>
            <p14:sldId id="378"/>
            <p14:sldId id="379"/>
            <p14:sldId id="380"/>
            <p14:sldId id="381"/>
            <p14:sldId id="382"/>
            <p14:sldId id="383"/>
            <p14:sldId id="384"/>
            <p14:sldId id="385"/>
            <p14:sldId id="38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CC6600"/>
    <a:srgbClr val="66FF33"/>
    <a:srgbClr val="EBEBFF"/>
    <a:srgbClr val="E7E7FF"/>
    <a:srgbClr val="E1E1FF"/>
    <a:srgbClr val="CCCCFF"/>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79859" autoAdjust="0"/>
  </p:normalViewPr>
  <p:slideViewPr>
    <p:cSldViewPr>
      <p:cViewPr varScale="1">
        <p:scale>
          <a:sx n="93" d="100"/>
          <a:sy n="93" d="100"/>
        </p:scale>
        <p:origin x="1878" y="84"/>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2017/1/11</a:t>
            </a:fld>
            <a:endParaRPr lang="en-US" altLang="zh-TW"/>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2017/1/11</a:t>
            </a:fld>
            <a:endParaRPr lang="en-US" altLang="zh-TW"/>
          </a:p>
        </p:txBody>
      </p:sp>
      <p:sp>
        <p:nvSpPr>
          <p:cNvPr id="46084" name="Rectangle 4"/>
          <p:cNvSpPr>
            <a:spLocks noGrp="1" noRot="1" noChangeAspect="1" noChangeArrowheads="1" noTextEdit="1"/>
          </p:cNvSpPr>
          <p:nvPr>
            <p:ph type="sldImg" idx="2"/>
          </p:nvPr>
        </p:nvSpPr>
        <p:spPr bwMode="auto">
          <a:xfrm>
            <a:off x="3238500"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2017/1/11</a:t>
            </a:fld>
            <a:endParaRPr lang="en-US" altLang="zh-TW"/>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3213100" y="508000"/>
            <a:ext cx="3397250" cy="2549525"/>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dirty="0" smtClean="0">
                <a:ea typeface="新細明體" charset="-120"/>
              </a:rPr>
              <a:t>利用 </a:t>
            </a:r>
            <a:r>
              <a:rPr lang="en-US" altLang="zh-TW" dirty="0" smtClean="0">
                <a:ea typeface="新細明體" charset="-120"/>
              </a:rPr>
              <a:t>virtual</a:t>
            </a:r>
            <a:r>
              <a:rPr lang="en-US" altLang="zh-TW" baseline="0" dirty="0" smtClean="0">
                <a:ea typeface="新細明體" charset="-120"/>
              </a:rPr>
              <a:t> </a:t>
            </a:r>
            <a:r>
              <a:rPr lang="en-US" altLang="zh-TW" baseline="0" dirty="0" err="1" smtClean="0">
                <a:ea typeface="新細明體" charset="-120"/>
              </a:rPr>
              <a:t>ap</a:t>
            </a:r>
            <a:r>
              <a:rPr lang="en-US" altLang="zh-TW" baseline="0" dirty="0" smtClean="0">
                <a:ea typeface="新細明體" charset="-120"/>
              </a:rPr>
              <a:t> </a:t>
            </a:r>
            <a:r>
              <a:rPr lang="zh-TW" altLang="en-US" baseline="0" dirty="0" smtClean="0">
                <a:ea typeface="新細明體" charset="-120"/>
              </a:rPr>
              <a:t>建立一個 </a:t>
            </a:r>
            <a:r>
              <a:rPr lang="en-US" altLang="zh-TW" baseline="0" dirty="0" smtClean="0">
                <a:ea typeface="新細明體" charset="-120"/>
              </a:rPr>
              <a:t>SDN </a:t>
            </a:r>
            <a:r>
              <a:rPr lang="zh-TW" altLang="en-US" baseline="0" dirty="0" smtClean="0">
                <a:ea typeface="新細明體" charset="-120"/>
              </a:rPr>
              <a:t>的無線區域網路</a:t>
            </a:r>
            <a:endParaRPr lang="en-US" altLang="zh-TW" dirty="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等待 </a:t>
            </a:r>
            <a:r>
              <a:rPr lang="en-US" altLang="zh-TW" dirty="0" smtClean="0"/>
              <a:t>AP1 </a:t>
            </a:r>
            <a:r>
              <a:rPr lang="zh-TW" altLang="en-US" dirty="0" smtClean="0"/>
              <a:t>發出  </a:t>
            </a:r>
            <a:r>
              <a:rPr lang="en-US" altLang="zh-TW" dirty="0" smtClean="0"/>
              <a:t>N </a:t>
            </a:r>
            <a:r>
              <a:rPr lang="zh-TW" altLang="en-US" dirty="0" smtClean="0"/>
              <a:t>個 </a:t>
            </a:r>
            <a:r>
              <a:rPr lang="en-US" altLang="zh-TW" dirty="0" smtClean="0"/>
              <a:t>Beacon</a:t>
            </a:r>
            <a:r>
              <a:rPr lang="en-US" altLang="zh-TW" baseline="0" dirty="0" smtClean="0"/>
              <a:t> </a:t>
            </a:r>
            <a:r>
              <a:rPr lang="zh-TW" altLang="en-US" baseline="0" dirty="0" smtClean="0"/>
              <a:t>訊匡後，</a:t>
            </a:r>
            <a:r>
              <a:rPr lang="en-US" altLang="zh-TW" baseline="0" dirty="0" smtClean="0"/>
              <a:t>STA </a:t>
            </a:r>
            <a:r>
              <a:rPr lang="zh-TW" altLang="en-US" baseline="0" dirty="0" smtClean="0"/>
              <a:t>就會轉換到 </a:t>
            </a:r>
            <a:r>
              <a:rPr lang="en-US" altLang="zh-TW" baseline="0" dirty="0" smtClean="0"/>
              <a:t>AP2 </a:t>
            </a:r>
            <a:r>
              <a:rPr lang="zh-TW" altLang="en-US" baseline="0" dirty="0" smtClean="0"/>
              <a:t>的 </a:t>
            </a:r>
            <a:r>
              <a:rPr lang="en-US" altLang="zh-TW" baseline="0" dirty="0" smtClean="0"/>
              <a:t>channel B</a:t>
            </a:r>
            <a:r>
              <a:rPr lang="zh-TW" altLang="en-US" baseline="0" dirty="0" smtClean="0"/>
              <a:t>。</a:t>
            </a:r>
            <a:endParaRPr lang="en-US" altLang="zh-TW" baseline="0" dirty="0" smtClean="0"/>
          </a:p>
          <a:p>
            <a:endParaRPr lang="en-US" altLang="zh-TW" baseline="0" dirty="0" smtClean="0"/>
          </a:p>
          <a:p>
            <a:r>
              <a:rPr lang="en-US" altLang="zh-TW" dirty="0" smtClean="0"/>
              <a:t>Controller </a:t>
            </a:r>
            <a:r>
              <a:rPr lang="zh-TW" altLang="en-US" dirty="0" smtClean="0"/>
              <a:t>發送 </a:t>
            </a:r>
            <a:r>
              <a:rPr lang="en-US" altLang="zh-TW" sz="1200" dirty="0" smtClean="0"/>
              <a:t>Add LVAP </a:t>
            </a:r>
            <a:r>
              <a:rPr lang="zh-TW" altLang="en-US" sz="1200" dirty="0" smtClean="0"/>
              <a:t>給 </a:t>
            </a:r>
            <a:r>
              <a:rPr lang="en-US" altLang="zh-TW" sz="1200" dirty="0" smtClean="0"/>
              <a:t>AP2 </a:t>
            </a:r>
            <a:r>
              <a:rPr lang="zh-TW" altLang="en-US" sz="1200" dirty="0" smtClean="0"/>
              <a:t>，</a:t>
            </a:r>
            <a:r>
              <a:rPr lang="en-US" altLang="zh-TW" sz="1200" dirty="0" smtClean="0"/>
              <a:t>AP2 </a:t>
            </a:r>
            <a:r>
              <a:rPr lang="zh-TW" altLang="en-US" sz="1200" dirty="0" smtClean="0"/>
              <a:t>會開始在 </a:t>
            </a:r>
            <a:r>
              <a:rPr lang="en-US" altLang="zh-TW" sz="1200" dirty="0" smtClean="0"/>
              <a:t>channel B</a:t>
            </a:r>
            <a:r>
              <a:rPr lang="en-US" altLang="zh-TW" sz="1200" baseline="0" dirty="0" smtClean="0"/>
              <a:t> </a:t>
            </a:r>
            <a:r>
              <a:rPr lang="zh-TW" altLang="en-US" sz="1200" baseline="0" dirty="0" smtClean="0"/>
              <a:t>中發送 </a:t>
            </a:r>
            <a:r>
              <a:rPr lang="en-US" altLang="zh-TW" sz="1200" baseline="0" dirty="0" smtClean="0"/>
              <a:t>beacon </a:t>
            </a:r>
            <a:r>
              <a:rPr lang="zh-TW" altLang="en-US" sz="1200" baseline="0" dirty="0" smtClean="0"/>
              <a:t>給 </a:t>
            </a:r>
            <a:r>
              <a:rPr lang="en-US" altLang="zh-TW" sz="1200" baseline="0" dirty="0" smtClean="0"/>
              <a:t>STA</a:t>
            </a:r>
            <a:r>
              <a:rPr lang="zh-TW" altLang="en-US" sz="1200" baseline="0" dirty="0" smtClean="0"/>
              <a:t>。</a:t>
            </a:r>
            <a:endParaRPr lang="en-US" altLang="zh-TW" sz="1200" baseline="0" dirty="0" smtClean="0"/>
          </a:p>
          <a:p>
            <a:endParaRPr lang="en-US" altLang="zh-TW" sz="1200" baseline="0" dirty="0" smtClean="0"/>
          </a:p>
          <a:p>
            <a:r>
              <a:rPr lang="zh-TW" altLang="en-US" dirty="0" smtClean="0"/>
              <a:t>最後 </a:t>
            </a:r>
            <a:r>
              <a:rPr lang="en-US" altLang="zh-TW" dirty="0" smtClean="0"/>
              <a:t>Controller </a:t>
            </a:r>
            <a:r>
              <a:rPr lang="zh-TW" altLang="en-US" dirty="0" smtClean="0"/>
              <a:t>還會發送 </a:t>
            </a:r>
            <a:r>
              <a:rPr lang="en-US" altLang="zh-TW" sz="1200" dirty="0" smtClean="0"/>
              <a:t>Remove LVAP </a:t>
            </a:r>
            <a:r>
              <a:rPr lang="zh-TW" altLang="en-US" sz="1200" dirty="0" smtClean="0"/>
              <a:t>給 </a:t>
            </a:r>
            <a:r>
              <a:rPr lang="en-US" altLang="zh-TW" sz="1200" dirty="0" smtClean="0"/>
              <a:t>AP1 </a:t>
            </a:r>
            <a:r>
              <a:rPr lang="zh-TW" altLang="en-US" sz="1200" dirty="0" smtClean="0"/>
              <a:t>，</a:t>
            </a:r>
            <a:r>
              <a:rPr lang="en-US" altLang="zh-TW" sz="1200" dirty="0" smtClean="0"/>
              <a:t>AP1 </a:t>
            </a:r>
            <a:r>
              <a:rPr lang="zh-TW" altLang="en-US" sz="1200" dirty="0" smtClean="0"/>
              <a:t>會停止在 </a:t>
            </a:r>
            <a:r>
              <a:rPr lang="en-US" altLang="zh-TW" sz="1200" dirty="0" smtClean="0"/>
              <a:t>channel A</a:t>
            </a:r>
            <a:r>
              <a:rPr lang="en-US" altLang="zh-TW" sz="1200" baseline="0" dirty="0" smtClean="0"/>
              <a:t> </a:t>
            </a:r>
            <a:r>
              <a:rPr lang="zh-TW" altLang="en-US" sz="1200" baseline="0" dirty="0" smtClean="0"/>
              <a:t>中發送 </a:t>
            </a:r>
            <a:r>
              <a:rPr lang="en-US" altLang="zh-TW" sz="1200" baseline="0" dirty="0" smtClean="0"/>
              <a:t>beacon </a:t>
            </a:r>
            <a:r>
              <a:rPr lang="zh-TW" altLang="en-US" sz="1200" baseline="0" dirty="0" smtClean="0"/>
              <a:t>給 </a:t>
            </a:r>
            <a:r>
              <a:rPr lang="en-US" altLang="zh-TW" sz="1200" baseline="0" dirty="0" smtClean="0"/>
              <a:t>STA</a:t>
            </a:r>
            <a:r>
              <a:rPr lang="zh-TW" altLang="en-US" sz="1200" baseline="0" dirty="0" smtClean="0"/>
              <a:t>。</a:t>
            </a:r>
            <a:endParaRPr lang="en-US" altLang="zh-TW" sz="1200" baseline="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10</a:t>
            </a:fld>
            <a:endParaRPr lang="en-US" altLang="zh-TW"/>
          </a:p>
        </p:txBody>
      </p:sp>
    </p:spTree>
    <p:extLst>
      <p:ext uri="{BB962C8B-B14F-4D97-AF65-F5344CB8AC3E}">
        <p14:creationId xmlns:p14="http://schemas.microsoft.com/office/powerpoint/2010/main" val="3598165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11</a:t>
            </a:fld>
            <a:endParaRPr lang="en-US" altLang="zh-TW"/>
          </a:p>
        </p:txBody>
      </p:sp>
    </p:spTree>
    <p:extLst>
      <p:ext uri="{BB962C8B-B14F-4D97-AF65-F5344CB8AC3E}">
        <p14:creationId xmlns:p14="http://schemas.microsoft.com/office/powerpoint/2010/main" val="444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從 </a:t>
            </a:r>
            <a:r>
              <a:rPr lang="en-US" altLang="zh-TW" dirty="0" smtClean="0"/>
              <a:t>STA </a:t>
            </a:r>
            <a:r>
              <a:rPr lang="zh-TW" altLang="en-US" dirty="0" smtClean="0"/>
              <a:t>送到 </a:t>
            </a:r>
            <a:r>
              <a:rPr lang="en-US" altLang="zh-TW" dirty="0" smtClean="0"/>
              <a:t>Game</a:t>
            </a:r>
            <a:r>
              <a:rPr lang="en-US" altLang="zh-TW" baseline="0" dirty="0" smtClean="0"/>
              <a:t> server </a:t>
            </a:r>
            <a:r>
              <a:rPr lang="zh-TW" altLang="en-US" baseline="0" dirty="0" smtClean="0"/>
              <a:t>的流量不是由 </a:t>
            </a:r>
            <a:r>
              <a:rPr lang="en-US" altLang="zh-TW" baseline="0" dirty="0" smtClean="0"/>
              <a:t>STA </a:t>
            </a:r>
            <a:r>
              <a:rPr lang="zh-TW" altLang="en-US" baseline="0" dirty="0" smtClean="0"/>
              <a:t>自己產生的，是透過另一個 </a:t>
            </a:r>
            <a:r>
              <a:rPr lang="en-US" altLang="zh-TW" baseline="0" dirty="0" smtClean="0"/>
              <a:t>traffic generator </a:t>
            </a:r>
            <a:r>
              <a:rPr lang="zh-TW" altLang="en-US" baseline="0" dirty="0" smtClean="0"/>
              <a:t>送到 </a:t>
            </a:r>
            <a:r>
              <a:rPr lang="en-US" altLang="zh-TW" baseline="0" dirty="0" smtClean="0"/>
              <a:t>STA </a:t>
            </a:r>
            <a:r>
              <a:rPr lang="zh-TW" altLang="en-US" baseline="0" dirty="0" smtClean="0"/>
              <a:t>的 </a:t>
            </a:r>
            <a:r>
              <a:rPr lang="en-US" altLang="zh-TW" sz="1200" dirty="0" smtClean="0"/>
              <a:t>Ethernet interface </a:t>
            </a:r>
            <a:r>
              <a:rPr lang="zh-TW" altLang="en-US" sz="1200" dirty="0" smtClean="0"/>
              <a:t>在走 </a:t>
            </a:r>
            <a:r>
              <a:rPr lang="en-US" altLang="zh-TW" sz="1200" dirty="0" smtClean="0"/>
              <a:t>wireless interface </a:t>
            </a:r>
            <a:r>
              <a:rPr lang="zh-TW" altLang="en-US" sz="1200" dirty="0" smtClean="0"/>
              <a:t>出去。</a:t>
            </a:r>
            <a:endParaRPr lang="en-US" altLang="zh-TW" sz="1200" dirty="0" smtClean="0"/>
          </a:p>
          <a:p>
            <a:endParaRPr lang="en-US" altLang="zh-TW" sz="1200" baseline="0" dirty="0" smtClean="0"/>
          </a:p>
          <a:p>
            <a:r>
              <a:rPr lang="zh-TW" altLang="en-US" baseline="0" dirty="0" smtClean="0"/>
              <a:t>這是為了避免執行遊戲影響 </a:t>
            </a:r>
            <a:r>
              <a:rPr lang="en-US" altLang="zh-TW" baseline="0" dirty="0" smtClean="0"/>
              <a:t>STA </a:t>
            </a:r>
            <a:r>
              <a:rPr lang="zh-TW" altLang="en-US" baseline="0" dirty="0" smtClean="0"/>
              <a:t>的效能，也方便在最小的改變下測試不同的 </a:t>
            </a:r>
            <a:r>
              <a:rPr lang="en-US" altLang="zh-TW" baseline="0" dirty="0" err="1" smtClean="0"/>
              <a:t>wifi</a:t>
            </a:r>
            <a:r>
              <a:rPr lang="en-US" altLang="zh-TW" baseline="0" dirty="0" smtClean="0"/>
              <a:t> devices</a:t>
            </a:r>
            <a:r>
              <a:rPr lang="zh-TW" altLang="en-US" baseline="0" dirty="0" smtClean="0"/>
              <a:t>。</a:t>
            </a:r>
            <a:endParaRPr lang="en-US" altLang="zh-TW" baseline="0" dirty="0" smtClean="0"/>
          </a:p>
          <a:p>
            <a:endParaRPr lang="en-US" altLang="zh-TW" baseline="0" dirty="0" smtClean="0"/>
          </a:p>
          <a:p>
            <a:r>
              <a:rPr lang="zh-TW" altLang="en-US" baseline="0" dirty="0" smtClean="0"/>
              <a:t>測試環境是在大學的的實驗室裡，這個環境中有多達 </a:t>
            </a:r>
            <a:r>
              <a:rPr lang="en-US" altLang="zh-TW" baseline="0" dirty="0" smtClean="0"/>
              <a:t>15 </a:t>
            </a:r>
            <a:r>
              <a:rPr lang="zh-TW" altLang="en-US" baseline="0" dirty="0" smtClean="0"/>
              <a:t>個 </a:t>
            </a:r>
            <a:r>
              <a:rPr lang="en-US" altLang="zh-TW" baseline="0" dirty="0" smtClean="0"/>
              <a:t>AP </a:t>
            </a:r>
            <a:r>
              <a:rPr lang="zh-TW" altLang="en-US" baseline="0" dirty="0" smtClean="0"/>
              <a:t>的干擾。</a:t>
            </a:r>
            <a:r>
              <a:rPr lang="en-US" altLang="zh-TW" baseline="0" dirty="0" smtClean="0"/>
              <a:t> </a:t>
            </a:r>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12</a:t>
            </a:fld>
            <a:endParaRPr lang="en-US" altLang="zh-TW"/>
          </a:p>
        </p:txBody>
      </p:sp>
    </p:spTree>
    <p:extLst>
      <p:ext uri="{BB962C8B-B14F-4D97-AF65-F5344CB8AC3E}">
        <p14:creationId xmlns:p14="http://schemas.microsoft.com/office/powerpoint/2010/main" val="3240685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這裡分別測試三種不同的無線網路卡 </a:t>
            </a:r>
            <a:r>
              <a:rPr lang="en-US" altLang="zh-TW" dirty="0" smtClean="0"/>
              <a:t>Link</a:t>
            </a:r>
            <a:r>
              <a:rPr lang="en-US" altLang="zh-TW" baseline="0" dirty="0" smtClean="0"/>
              <a:t>sys</a:t>
            </a:r>
            <a:r>
              <a:rPr lang="zh-TW" altLang="en-US" baseline="0" dirty="0" smtClean="0"/>
              <a:t>、</a:t>
            </a:r>
            <a:r>
              <a:rPr lang="en-US" altLang="zh-TW" baseline="0" dirty="0" err="1" smtClean="0"/>
              <a:t>wipi</a:t>
            </a:r>
            <a:r>
              <a:rPr lang="zh-TW" altLang="en-US" baseline="0" dirty="0" smtClean="0"/>
              <a:t>、</a:t>
            </a:r>
            <a:r>
              <a:rPr lang="en-US" altLang="zh-TW" baseline="0" dirty="0" err="1" smtClean="0"/>
              <a:t>tp</a:t>
            </a:r>
            <a:r>
              <a:rPr lang="en-US" altLang="zh-TW" baseline="0" dirty="0" smtClean="0"/>
              <a:t>-link</a:t>
            </a:r>
            <a:r>
              <a:rPr lang="zh-TW" altLang="en-US" dirty="0" smtClean="0"/>
              <a:t>。</a:t>
            </a:r>
            <a:endParaRPr lang="en-US" altLang="zh-TW" dirty="0" smtClean="0"/>
          </a:p>
          <a:p>
            <a:endParaRPr lang="en-US" altLang="zh-TW" dirty="0" smtClean="0"/>
          </a:p>
          <a:p>
            <a:r>
              <a:rPr lang="zh-TW" altLang="en-US" dirty="0" smtClean="0"/>
              <a:t>另外實驗有一點要考量的是如果 </a:t>
            </a:r>
            <a:r>
              <a:rPr lang="en-US" altLang="zh-TW" dirty="0" smtClean="0"/>
              <a:t>beacon </a:t>
            </a:r>
            <a:r>
              <a:rPr lang="zh-TW" altLang="en-US" dirty="0" smtClean="0"/>
              <a:t>發送頻率越高，</a:t>
            </a:r>
            <a:r>
              <a:rPr lang="en-US" altLang="zh-TW" dirty="0" smtClean="0"/>
              <a:t>handoff</a:t>
            </a:r>
            <a:r>
              <a:rPr lang="en-US" altLang="zh-TW" baseline="0" dirty="0" smtClean="0"/>
              <a:t> </a:t>
            </a:r>
            <a:r>
              <a:rPr lang="zh-TW" altLang="en-US" baseline="0" dirty="0" smtClean="0"/>
              <a:t>的速度就會越快，但會影響到網路的效能。</a:t>
            </a:r>
            <a:endParaRPr lang="en-US" altLang="zh-TW" baseline="0" dirty="0" smtClean="0"/>
          </a:p>
          <a:p>
            <a:endParaRPr lang="en-US" altLang="zh-TW" baseline="0" dirty="0" smtClean="0"/>
          </a:p>
          <a:p>
            <a:r>
              <a:rPr lang="zh-TW" altLang="en-US" dirty="0" smtClean="0"/>
              <a:t>這裡採用的方式是一般時使用較低的 </a:t>
            </a:r>
            <a:r>
              <a:rPr lang="en-US" altLang="zh-TW" dirty="0" smtClean="0"/>
              <a:t>beacon </a:t>
            </a:r>
            <a:r>
              <a:rPr lang="zh-TW" altLang="en-US" dirty="0" smtClean="0"/>
              <a:t>發送頻率，而在 </a:t>
            </a:r>
            <a:r>
              <a:rPr lang="en-US" altLang="zh-TW" dirty="0" smtClean="0"/>
              <a:t>handoff </a:t>
            </a:r>
            <a:r>
              <a:rPr lang="zh-TW" altLang="en-US" dirty="0" smtClean="0"/>
              <a:t>時使用較高的 </a:t>
            </a:r>
            <a:r>
              <a:rPr lang="en-US" altLang="zh-TW" dirty="0" smtClean="0"/>
              <a:t>beacon </a:t>
            </a:r>
            <a:r>
              <a:rPr lang="zh-TW" altLang="en-US" dirty="0" smtClean="0"/>
              <a:t>發送頻率，後面實驗會列出</a:t>
            </a:r>
            <a:r>
              <a:rPr lang="en-US" altLang="zh-TW" dirty="0" smtClean="0"/>
              <a:t>handoff </a:t>
            </a:r>
            <a:r>
              <a:rPr lang="zh-TW" altLang="en-US" dirty="0" smtClean="0"/>
              <a:t>時不同 </a:t>
            </a:r>
            <a:r>
              <a:rPr lang="en-US" altLang="zh-TW" dirty="0" smtClean="0"/>
              <a:t>beacon </a:t>
            </a:r>
            <a:r>
              <a:rPr lang="zh-TW" altLang="en-US" dirty="0" smtClean="0"/>
              <a:t>發送頻率會產生的結果。</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13</a:t>
            </a:fld>
            <a:endParaRPr lang="en-US" altLang="zh-TW"/>
          </a:p>
        </p:txBody>
      </p:sp>
    </p:spTree>
    <p:extLst>
      <p:ext uri="{BB962C8B-B14F-4D97-AF65-F5344CB8AC3E}">
        <p14:creationId xmlns:p14="http://schemas.microsoft.com/office/powerpoint/2010/main" val="2054462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Controller </a:t>
            </a:r>
            <a:r>
              <a:rPr lang="zh-TW" altLang="en-US" dirty="0" smtClean="0"/>
              <a:t>方面會設定每 </a:t>
            </a:r>
            <a:r>
              <a:rPr lang="en-US" altLang="zh-TW" dirty="0" smtClean="0"/>
              <a:t>30 </a:t>
            </a:r>
            <a:r>
              <a:rPr lang="zh-TW" altLang="en-US" dirty="0" smtClean="0"/>
              <a:t>秒強制 </a:t>
            </a:r>
            <a:r>
              <a:rPr lang="en-US" altLang="zh-TW" dirty="0" smtClean="0"/>
              <a:t>handoff STA</a:t>
            </a:r>
            <a:r>
              <a:rPr lang="zh-TW" altLang="en-US" dirty="0" smtClean="0"/>
              <a:t>，連續測試 </a:t>
            </a:r>
            <a:r>
              <a:rPr lang="en-US" altLang="zh-TW" dirty="0" smtClean="0"/>
              <a:t>20 </a:t>
            </a:r>
            <a:r>
              <a:rPr lang="zh-TW" altLang="en-US" dirty="0" smtClean="0"/>
              <a:t>次，總共 </a:t>
            </a:r>
            <a:r>
              <a:rPr lang="en-US" altLang="zh-TW" dirty="0" smtClean="0"/>
              <a:t>600 </a:t>
            </a:r>
            <a:r>
              <a:rPr lang="zh-TW" altLang="en-US" dirty="0" smtClean="0"/>
              <a:t>秒。</a:t>
            </a:r>
            <a:endParaRPr lang="en-US" altLang="zh-TW" dirty="0" smtClean="0"/>
          </a:p>
          <a:p>
            <a:endParaRPr lang="en-US" altLang="zh-TW" dirty="0" smtClean="0"/>
          </a:p>
          <a:p>
            <a:r>
              <a:rPr lang="zh-TW" altLang="en-US" dirty="0" smtClean="0"/>
              <a:t>實驗結果會看封包的損失率和 </a:t>
            </a:r>
            <a:r>
              <a:rPr lang="en-US" altLang="zh-TW" dirty="0" smtClean="0"/>
              <a:t>handoff </a:t>
            </a:r>
            <a:r>
              <a:rPr lang="zh-TW" altLang="en-US" dirty="0" smtClean="0"/>
              <a:t>的時間，</a:t>
            </a:r>
            <a:endParaRPr lang="en-US" altLang="zh-TW" dirty="0" smtClean="0"/>
          </a:p>
          <a:p>
            <a:endParaRPr lang="en-US" altLang="zh-TW" dirty="0" smtClean="0"/>
          </a:p>
          <a:p>
            <a:r>
              <a:rPr lang="zh-TW" altLang="en-US" dirty="0" smtClean="0"/>
              <a:t>封包損失分成兩種情況，一種情況為因為 </a:t>
            </a:r>
            <a:r>
              <a:rPr lang="en-US" altLang="zh-TW" dirty="0" smtClean="0"/>
              <a:t>handoff </a:t>
            </a:r>
            <a:r>
              <a:rPr lang="zh-TW" altLang="en-US" dirty="0" smtClean="0"/>
              <a:t>而損失封包，另一種因為其他原因而損失封包。</a:t>
            </a:r>
            <a:endParaRPr lang="en-US" altLang="zh-TW" dirty="0" smtClean="0"/>
          </a:p>
          <a:p>
            <a:endParaRPr lang="en-US" altLang="zh-TW" dirty="0" smtClean="0"/>
          </a:p>
          <a:p>
            <a:r>
              <a:rPr lang="en-US" altLang="zh-TW" dirty="0" smtClean="0"/>
              <a:t>Handoff </a:t>
            </a:r>
            <a:r>
              <a:rPr lang="zh-TW" altLang="en-US" dirty="0" smtClean="0"/>
              <a:t>時間的計算方式是傳送端的最後一個傳送的封包和第一個接收的封包的間距。</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14</a:t>
            </a:fld>
            <a:endParaRPr lang="en-US" altLang="zh-TW"/>
          </a:p>
        </p:txBody>
      </p:sp>
    </p:spTree>
    <p:extLst>
      <p:ext uri="{BB962C8B-B14F-4D97-AF65-F5344CB8AC3E}">
        <p14:creationId xmlns:p14="http://schemas.microsoft.com/office/powerpoint/2010/main" val="1035319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15</a:t>
            </a:fld>
            <a:endParaRPr lang="en-US" altLang="zh-TW"/>
          </a:p>
        </p:txBody>
      </p:sp>
    </p:spTree>
    <p:extLst>
      <p:ext uri="{BB962C8B-B14F-4D97-AF65-F5344CB8AC3E}">
        <p14:creationId xmlns:p14="http://schemas.microsoft.com/office/powerpoint/2010/main" val="3937579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16</a:t>
            </a:fld>
            <a:endParaRPr lang="en-US" altLang="zh-TW"/>
          </a:p>
        </p:txBody>
      </p:sp>
    </p:spTree>
    <p:extLst>
      <p:ext uri="{BB962C8B-B14F-4D97-AF65-F5344CB8AC3E}">
        <p14:creationId xmlns:p14="http://schemas.microsoft.com/office/powerpoint/2010/main" val="807002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17</a:t>
            </a:fld>
            <a:endParaRPr lang="en-US" altLang="zh-TW"/>
          </a:p>
        </p:txBody>
      </p:sp>
    </p:spTree>
    <p:extLst>
      <p:ext uri="{BB962C8B-B14F-4D97-AF65-F5344CB8AC3E}">
        <p14:creationId xmlns:p14="http://schemas.microsoft.com/office/powerpoint/2010/main" val="2222599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這論文一開始是提到有需求是希望可以找一些 </a:t>
            </a:r>
            <a:r>
              <a:rPr lang="en-US" altLang="zh-TW" dirty="0" smtClean="0"/>
              <a:t>AP </a:t>
            </a:r>
            <a:r>
              <a:rPr lang="zh-TW" altLang="en-US" dirty="0" smtClean="0"/>
              <a:t>之間協調的方案，目的是讓比較底階的硬體可以支援進階的功能，像是負載平衡、頻率規劃、功率控管。</a:t>
            </a:r>
            <a:endParaRPr lang="en-US" altLang="zh-TW" dirty="0" smtClean="0"/>
          </a:p>
          <a:p>
            <a:endParaRPr lang="en-US" altLang="zh-TW" dirty="0" smtClean="0"/>
          </a:p>
          <a:p>
            <a:r>
              <a:rPr lang="zh-TW" altLang="en-US" dirty="0" smtClean="0"/>
              <a:t>雖然有一些商業的</a:t>
            </a:r>
            <a:r>
              <a:rPr lang="zh-TW" altLang="en-US" baseline="0" dirty="0" smtClean="0"/>
              <a:t> </a:t>
            </a:r>
            <a:r>
              <a:rPr lang="en-US" altLang="zh-TW" baseline="0" dirty="0" smtClean="0"/>
              <a:t>solution </a:t>
            </a:r>
            <a:r>
              <a:rPr lang="zh-TW" altLang="en-US" baseline="0" dirty="0" smtClean="0"/>
              <a:t>可以使用，但是都比較封閉而且昂貴，對很多組織來講不是一個好的方案。</a:t>
            </a:r>
            <a:endParaRPr lang="en-US" altLang="zh-TW" baseline="0" dirty="0" smtClean="0"/>
          </a:p>
          <a:p>
            <a:endParaRPr lang="en-US" altLang="zh-TW" baseline="0" dirty="0" smtClean="0"/>
          </a:p>
          <a:p>
            <a:r>
              <a:rPr lang="zh-TW" altLang="en-US" dirty="0" smtClean="0"/>
              <a:t>所以希望透過 </a:t>
            </a:r>
            <a:r>
              <a:rPr lang="en-US" altLang="zh-TW" dirty="0" smtClean="0"/>
              <a:t>SDN </a:t>
            </a:r>
            <a:r>
              <a:rPr lang="zh-TW" altLang="en-US" dirty="0" smtClean="0"/>
              <a:t>設計一個架構作無線網路的協調。</a:t>
            </a:r>
            <a:endParaRPr lang="en-US" altLang="zh-TW" dirty="0" smtClean="0"/>
          </a:p>
          <a:p>
            <a:endParaRPr lang="en-US" altLang="zh-TW" dirty="0" smtClean="0"/>
          </a:p>
          <a:p>
            <a:r>
              <a:rPr lang="zh-TW" altLang="en-US" dirty="0" smtClean="0"/>
              <a:t>這裡協調的意思有點像是手機</a:t>
            </a:r>
            <a:r>
              <a:rPr lang="zh-TW" altLang="en-US" baseline="0" dirty="0" smtClean="0"/>
              <a:t> </a:t>
            </a:r>
            <a:r>
              <a:rPr lang="en-US" altLang="zh-TW" baseline="0" dirty="0" smtClean="0"/>
              <a:t>3G </a:t>
            </a:r>
            <a:r>
              <a:rPr lang="zh-TW" altLang="en-US" baseline="0" dirty="0" smtClean="0"/>
              <a:t>或 </a:t>
            </a:r>
            <a:r>
              <a:rPr lang="en-US" altLang="zh-TW" baseline="0" dirty="0" smtClean="0"/>
              <a:t>4G </a:t>
            </a:r>
            <a:r>
              <a:rPr lang="zh-TW" altLang="en-US" baseline="0" dirty="0" smtClean="0"/>
              <a:t>網路的基地台，這些基地台的上面都會有一個 </a:t>
            </a:r>
            <a:r>
              <a:rPr lang="en-US" altLang="zh-TW" baseline="0" dirty="0" smtClean="0"/>
              <a:t>BSC </a:t>
            </a:r>
            <a:r>
              <a:rPr lang="zh-TW" altLang="en-US" baseline="0" dirty="0" smtClean="0"/>
              <a:t>基地台控制器在管理，這個控制器會決定讓訊號比較好的基地台負責和手機的連線。</a:t>
            </a:r>
            <a:endParaRPr lang="en-US" altLang="zh-TW" dirty="0" smtClean="0"/>
          </a:p>
          <a:p>
            <a:endParaRPr lang="en-US" altLang="zh-TW" dirty="0" smtClean="0"/>
          </a:p>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2</a:t>
            </a:fld>
            <a:endParaRPr lang="en-US" altLang="zh-TW"/>
          </a:p>
        </p:txBody>
      </p:sp>
    </p:spTree>
    <p:extLst>
      <p:ext uri="{BB962C8B-B14F-4D97-AF65-F5344CB8AC3E}">
        <p14:creationId xmlns:p14="http://schemas.microsoft.com/office/powerpoint/2010/main" val="304262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所以這篇論文就是開發並測試一個基於 </a:t>
            </a:r>
            <a:r>
              <a:rPr lang="en-US" altLang="zh-TW" dirty="0" smtClean="0"/>
              <a:t>virtual</a:t>
            </a:r>
            <a:r>
              <a:rPr lang="en-US" altLang="zh-TW" baseline="0" dirty="0" smtClean="0"/>
              <a:t> </a:t>
            </a:r>
            <a:r>
              <a:rPr lang="en-US" altLang="zh-TW" baseline="0" dirty="0" err="1" smtClean="0"/>
              <a:t>ap</a:t>
            </a:r>
            <a:r>
              <a:rPr lang="en-US" altLang="zh-TW" baseline="0" dirty="0" smtClean="0"/>
              <a:t> </a:t>
            </a:r>
            <a:r>
              <a:rPr lang="zh-TW" altLang="en-US" baseline="0" dirty="0" smtClean="0"/>
              <a:t>的無線區域網路架構，並透過集中式的</a:t>
            </a:r>
            <a:r>
              <a:rPr lang="en-US" altLang="zh-TW" baseline="0" dirty="0" smtClean="0"/>
              <a:t> SDN controller </a:t>
            </a:r>
            <a:r>
              <a:rPr lang="zh-TW" altLang="en-US" baseline="0" dirty="0" smtClean="0"/>
              <a:t>去管理。</a:t>
            </a:r>
            <a:endParaRPr lang="en-US" altLang="zh-TW" baseline="0" dirty="0" smtClean="0"/>
          </a:p>
          <a:p>
            <a:endParaRPr lang="en-US" altLang="zh-TW" baseline="0" dirty="0" smtClean="0"/>
          </a:p>
          <a:p>
            <a:r>
              <a:rPr lang="zh-TW" altLang="en-US" baseline="0" dirty="0" smtClean="0"/>
              <a:t>這個架構會減少 </a:t>
            </a:r>
            <a:r>
              <a:rPr lang="en-US" altLang="zh-TW" baseline="0" dirty="0" smtClean="0"/>
              <a:t>client </a:t>
            </a:r>
            <a:r>
              <a:rPr lang="zh-TW" altLang="en-US" baseline="0" dirty="0" smtClean="0"/>
              <a:t>在不同 </a:t>
            </a:r>
            <a:r>
              <a:rPr lang="en-US" altLang="zh-TW" baseline="0" dirty="0" err="1" smtClean="0"/>
              <a:t>ap</a:t>
            </a:r>
            <a:r>
              <a:rPr lang="en-US" altLang="zh-TW" baseline="0" dirty="0" smtClean="0"/>
              <a:t> </a:t>
            </a:r>
            <a:r>
              <a:rPr lang="zh-TW" altLang="en-US" baseline="0" dirty="0" smtClean="0"/>
              <a:t>、不同 </a:t>
            </a:r>
            <a:r>
              <a:rPr lang="en-US" altLang="zh-TW" baseline="0" dirty="0" smtClean="0"/>
              <a:t>channel </a:t>
            </a:r>
            <a:r>
              <a:rPr lang="zh-TW" altLang="en-US" baseline="0" dirty="0" smtClean="0"/>
              <a:t>轉換之間的延遲，來保持 </a:t>
            </a:r>
            <a:r>
              <a:rPr lang="en-US" altLang="zh-TW" baseline="0" dirty="0" smtClean="0"/>
              <a:t>real-time service </a:t>
            </a:r>
            <a:r>
              <a:rPr lang="zh-TW" altLang="en-US" baseline="0" dirty="0" smtClean="0"/>
              <a:t>的品質。</a:t>
            </a:r>
            <a:endParaRPr lang="en-US" altLang="zh-TW" baseline="0" dirty="0" smtClean="0"/>
          </a:p>
          <a:p>
            <a:endParaRPr lang="en-US" altLang="zh-TW" baseline="0" dirty="0" smtClean="0"/>
          </a:p>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3</a:t>
            </a:fld>
            <a:endParaRPr lang="en-US" altLang="zh-TW"/>
          </a:p>
        </p:txBody>
      </p:sp>
    </p:spTree>
    <p:extLst>
      <p:ext uri="{BB962C8B-B14F-4D97-AF65-F5344CB8AC3E}">
        <p14:creationId xmlns:p14="http://schemas.microsoft.com/office/powerpoint/2010/main" val="11550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要作這個架構第一個遇到的問題就是每個 </a:t>
            </a:r>
            <a:r>
              <a:rPr lang="en-US" altLang="zh-TW" dirty="0" smtClean="0"/>
              <a:t>station </a:t>
            </a:r>
            <a:r>
              <a:rPr lang="zh-TW" altLang="en-US" dirty="0" smtClean="0"/>
              <a:t>都會有他們自己選擇  </a:t>
            </a:r>
            <a:r>
              <a:rPr lang="en-US" altLang="zh-TW" dirty="0" smtClean="0"/>
              <a:t>AP </a:t>
            </a:r>
            <a:r>
              <a:rPr lang="zh-TW" altLang="en-US" dirty="0" smtClean="0"/>
              <a:t>的演算法，在管理上就會有一定的難度。</a:t>
            </a:r>
            <a:endParaRPr lang="en-US" altLang="zh-TW" dirty="0" smtClean="0"/>
          </a:p>
          <a:p>
            <a:endParaRPr lang="en-US" altLang="zh-TW" dirty="0" smtClean="0"/>
          </a:p>
          <a:p>
            <a:r>
              <a:rPr lang="zh-TW" altLang="en-US" dirty="0" smtClean="0"/>
              <a:t>還有另一個問題像是手機可能離開現在的</a:t>
            </a:r>
            <a:r>
              <a:rPr lang="zh-TW" altLang="en-US" baseline="0" dirty="0" smtClean="0"/>
              <a:t> </a:t>
            </a:r>
            <a:r>
              <a:rPr lang="en-US" altLang="zh-TW" baseline="0" dirty="0" err="1" smtClean="0"/>
              <a:t>ap</a:t>
            </a:r>
            <a:r>
              <a:rPr lang="en-US" altLang="zh-TW" baseline="0" dirty="0" smtClean="0"/>
              <a:t> </a:t>
            </a:r>
            <a:r>
              <a:rPr lang="zh-TW" altLang="en-US" baseline="0" dirty="0" smtClean="0"/>
              <a:t>的範圍，轉換和其他 </a:t>
            </a:r>
            <a:r>
              <a:rPr lang="en-US" altLang="zh-TW" baseline="0" dirty="0" err="1" smtClean="0"/>
              <a:t>ap</a:t>
            </a:r>
            <a:r>
              <a:rPr lang="en-US" altLang="zh-TW" baseline="0" dirty="0" smtClean="0"/>
              <a:t> </a:t>
            </a:r>
            <a:r>
              <a:rPr lang="zh-TW" altLang="en-US" baseline="0" dirty="0" smtClean="0"/>
              <a:t>連線，這個過程可能發生幾百毫秒的延遲，</a:t>
            </a:r>
            <a:endParaRPr lang="en-US" altLang="zh-TW" baseline="0" dirty="0" smtClean="0"/>
          </a:p>
          <a:p>
            <a:endParaRPr lang="en-US" altLang="zh-TW" baseline="0" dirty="0" smtClean="0"/>
          </a:p>
          <a:p>
            <a:r>
              <a:rPr lang="zh-TW" altLang="en-US" baseline="0" dirty="0" smtClean="0"/>
              <a:t>對一般看網頁或是聊天等等的應用比較沒有所謂，但對一些比較 </a:t>
            </a:r>
            <a:r>
              <a:rPr lang="en-US" altLang="zh-TW" baseline="0" dirty="0" smtClean="0"/>
              <a:t>real time </a:t>
            </a:r>
            <a:r>
              <a:rPr lang="zh-TW" altLang="en-US" baseline="0" dirty="0" smtClean="0"/>
              <a:t>的 </a:t>
            </a:r>
            <a:r>
              <a:rPr lang="en-US" altLang="zh-TW" baseline="0" dirty="0" smtClean="0"/>
              <a:t>application </a:t>
            </a:r>
            <a:r>
              <a:rPr lang="zh-TW" altLang="en-US" baseline="0" dirty="0" smtClean="0"/>
              <a:t>或是 </a:t>
            </a:r>
            <a:r>
              <a:rPr lang="en-US" altLang="zh-TW" baseline="0" dirty="0" smtClean="0"/>
              <a:t>online game </a:t>
            </a:r>
            <a:r>
              <a:rPr lang="zh-TW" altLang="en-US" baseline="0" dirty="0" smtClean="0"/>
              <a:t>就會有比較大的影響。</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4</a:t>
            </a:fld>
            <a:endParaRPr lang="en-US" altLang="zh-TW"/>
          </a:p>
        </p:txBody>
      </p:sp>
    </p:spTree>
    <p:extLst>
      <p:ext uri="{BB962C8B-B14F-4D97-AF65-F5344CB8AC3E}">
        <p14:creationId xmlns:p14="http://schemas.microsoft.com/office/powerpoint/2010/main" val="3161676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要解決上述問題，他有引用另外一篇論文提出的 </a:t>
            </a:r>
            <a:r>
              <a:rPr lang="en-US" altLang="zh-TW" dirty="0" smtClean="0"/>
              <a:t>LVAP</a:t>
            </a:r>
            <a:r>
              <a:rPr lang="en-US" altLang="zh-TW" baseline="0" dirty="0" smtClean="0"/>
              <a:t> </a:t>
            </a:r>
            <a:r>
              <a:rPr lang="zh-TW" altLang="en-US" baseline="0" dirty="0" smtClean="0"/>
              <a:t>概念。</a:t>
            </a:r>
            <a:endParaRPr lang="en-US" altLang="zh-TW" baseline="0" dirty="0" smtClean="0"/>
          </a:p>
          <a:p>
            <a:endParaRPr lang="en-US" altLang="zh-TW" baseline="0" dirty="0" smtClean="0"/>
          </a:p>
          <a:p>
            <a:r>
              <a:rPr lang="zh-TW" altLang="en-US" baseline="0" dirty="0" smtClean="0"/>
              <a:t>這個概念是在講不同的實體 </a:t>
            </a:r>
            <a:r>
              <a:rPr lang="en-US" altLang="zh-TW" baseline="0" dirty="0" smtClean="0"/>
              <a:t>AP </a:t>
            </a:r>
            <a:r>
              <a:rPr lang="zh-TW" altLang="en-US" baseline="0" dirty="0" smtClean="0"/>
              <a:t>會透過 </a:t>
            </a:r>
            <a:r>
              <a:rPr lang="en-US" altLang="zh-TW" baseline="0" dirty="0" smtClean="0"/>
              <a:t>LVAP </a:t>
            </a:r>
            <a:r>
              <a:rPr lang="zh-TW" altLang="en-US" baseline="0" dirty="0" smtClean="0"/>
              <a:t>和 </a:t>
            </a:r>
            <a:r>
              <a:rPr lang="en-US" altLang="zh-TW" baseline="0" dirty="0" smtClean="0"/>
              <a:t>STA</a:t>
            </a:r>
            <a:r>
              <a:rPr lang="zh-TW" altLang="en-US" baseline="0" dirty="0" smtClean="0"/>
              <a:t> 溝通，而 </a:t>
            </a:r>
            <a:r>
              <a:rPr lang="en-US" altLang="zh-TW" baseline="0" dirty="0" smtClean="0"/>
              <a:t>STA </a:t>
            </a:r>
            <a:r>
              <a:rPr lang="zh-TW" altLang="en-US" baseline="0" dirty="0" smtClean="0"/>
              <a:t>在這個環境下則只會看見 </a:t>
            </a:r>
            <a:r>
              <a:rPr lang="en-US" altLang="zh-TW" baseline="0" dirty="0" smtClean="0"/>
              <a:t>Virtual AP</a:t>
            </a:r>
            <a:r>
              <a:rPr lang="zh-TW" altLang="en-US" baseline="0" dirty="0" smtClean="0"/>
              <a:t>，</a:t>
            </a:r>
            <a:endParaRPr lang="en-US" altLang="zh-TW" baseline="0" dirty="0" smtClean="0"/>
          </a:p>
          <a:p>
            <a:endParaRPr lang="en-US" altLang="zh-TW" baseline="0" dirty="0" smtClean="0"/>
          </a:p>
          <a:p>
            <a:r>
              <a:rPr lang="zh-TW" altLang="en-US" baseline="0" dirty="0" smtClean="0"/>
              <a:t>在和 </a:t>
            </a:r>
            <a:r>
              <a:rPr lang="en-US" altLang="zh-TW" baseline="0" dirty="0" smtClean="0"/>
              <a:t>Virtual AP </a:t>
            </a:r>
            <a:r>
              <a:rPr lang="zh-TW" altLang="en-US" baseline="0" dirty="0" smtClean="0"/>
              <a:t>連線的情況下，如果你遠離 </a:t>
            </a:r>
            <a:r>
              <a:rPr lang="en-US" altLang="zh-TW" baseline="0" dirty="0" smtClean="0"/>
              <a:t>AP1 </a:t>
            </a:r>
            <a:r>
              <a:rPr lang="zh-TW" altLang="en-US" baseline="0" dirty="0" smtClean="0"/>
              <a:t>靠近 </a:t>
            </a:r>
            <a:r>
              <a:rPr lang="en-US" altLang="zh-TW" baseline="0" dirty="0" smtClean="0"/>
              <a:t>AP2</a:t>
            </a:r>
            <a:r>
              <a:rPr lang="zh-TW" altLang="en-US" baseline="0" dirty="0" smtClean="0"/>
              <a:t>，則 </a:t>
            </a:r>
            <a:r>
              <a:rPr lang="en-US" altLang="zh-TW" baseline="0" dirty="0" smtClean="0"/>
              <a:t>STA</a:t>
            </a:r>
            <a:r>
              <a:rPr lang="zh-TW" altLang="en-US" baseline="0" dirty="0" smtClean="0"/>
              <a:t> 就會自動連接到和 </a:t>
            </a:r>
            <a:r>
              <a:rPr lang="en-US" altLang="zh-TW" baseline="0" dirty="0" smtClean="0"/>
              <a:t>AP2</a:t>
            </a:r>
            <a:r>
              <a:rPr lang="zh-TW" altLang="en-US" baseline="0" dirty="0" smtClean="0"/>
              <a:t>，而不用重新 </a:t>
            </a:r>
            <a:r>
              <a:rPr lang="en-US" altLang="zh-TW" baseline="0" dirty="0" smtClean="0"/>
              <a:t>assign </a:t>
            </a:r>
            <a:r>
              <a:rPr lang="en-US" altLang="zh-TW" baseline="0" dirty="0" err="1" smtClean="0"/>
              <a:t>ip</a:t>
            </a:r>
            <a:r>
              <a:rPr lang="en-US" altLang="zh-TW" baseline="0" dirty="0" smtClean="0"/>
              <a:t> </a:t>
            </a:r>
            <a:r>
              <a:rPr lang="zh-TW" altLang="en-US" baseline="0" dirty="0" smtClean="0"/>
              <a:t>之類的資訊。</a:t>
            </a:r>
            <a:endParaRPr lang="en-US" altLang="zh-TW" baseline="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5</a:t>
            </a:fld>
            <a:endParaRPr lang="en-US" altLang="zh-TW"/>
          </a:p>
        </p:txBody>
      </p:sp>
    </p:spTree>
    <p:extLst>
      <p:ext uri="{BB962C8B-B14F-4D97-AF65-F5344CB8AC3E}">
        <p14:creationId xmlns:p14="http://schemas.microsoft.com/office/powerpoint/2010/main" val="3729967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這個機制論文裡叫做 </a:t>
            </a:r>
            <a:r>
              <a:rPr lang="en-US" altLang="zh-TW" dirty="0" smtClean="0"/>
              <a:t>handoff </a:t>
            </a:r>
            <a:r>
              <a:rPr lang="zh-TW" altLang="en-US" dirty="0" smtClean="0"/>
              <a:t>或 </a:t>
            </a:r>
            <a:r>
              <a:rPr lang="en-US" altLang="zh-TW" dirty="0" smtClean="0"/>
              <a:t>handover</a:t>
            </a:r>
            <a:r>
              <a:rPr lang="zh-TW" altLang="en-US" dirty="0" smtClean="0"/>
              <a:t>，中文好像叫做越區換手。</a:t>
            </a:r>
            <a:endParaRPr lang="en-US" altLang="zh-TW" dirty="0" smtClean="0"/>
          </a:p>
          <a:p>
            <a:endParaRPr lang="en-US" altLang="zh-TW" dirty="0" smtClean="0"/>
          </a:p>
          <a:p>
            <a:r>
              <a:rPr lang="en-US" altLang="zh-TW" dirty="0" smtClean="0"/>
              <a:t>Handoff</a:t>
            </a:r>
            <a:r>
              <a:rPr lang="en-US" altLang="zh-TW" baseline="0" dirty="0" smtClean="0"/>
              <a:t> </a:t>
            </a:r>
            <a:r>
              <a:rPr lang="zh-TW" altLang="en-US" baseline="0" dirty="0" smtClean="0"/>
              <a:t>這個字原本是被使用在手機 </a:t>
            </a:r>
            <a:r>
              <a:rPr lang="en-US" altLang="zh-TW" baseline="0" dirty="0" smtClean="0"/>
              <a:t>3G 4G </a:t>
            </a:r>
            <a:r>
              <a:rPr lang="zh-TW" altLang="en-US" baseline="0" dirty="0" smtClean="0"/>
              <a:t>網路的基地台轉接上。</a:t>
            </a:r>
            <a:endParaRPr lang="en-US" altLang="zh-TW" baseline="0" dirty="0" smtClean="0"/>
          </a:p>
          <a:p>
            <a:endParaRPr lang="en-US" altLang="zh-TW" baseline="0" dirty="0" smtClean="0"/>
          </a:p>
          <a:p>
            <a:r>
              <a:rPr lang="zh-TW" altLang="en-US" dirty="0" smtClean="0"/>
              <a:t>中間三角形的是基地台，</a:t>
            </a:r>
            <a:r>
              <a:rPr lang="en-US" altLang="zh-TW" dirty="0" smtClean="0"/>
              <a:t>f1 </a:t>
            </a:r>
            <a:r>
              <a:rPr lang="zh-TW" altLang="en-US" dirty="0" smtClean="0"/>
              <a:t>代表使用的</a:t>
            </a:r>
            <a:r>
              <a:rPr lang="zh-TW" altLang="en-US" baseline="0" dirty="0" smtClean="0"/>
              <a:t> </a:t>
            </a:r>
            <a:r>
              <a:rPr lang="en-US" altLang="zh-TW" baseline="0" dirty="0" smtClean="0"/>
              <a:t>channel</a:t>
            </a:r>
            <a:r>
              <a:rPr lang="zh-TW" altLang="en-US" baseline="0" dirty="0" smtClean="0"/>
              <a:t>，使用者從這裡離開到這裡後會和 </a:t>
            </a:r>
            <a:r>
              <a:rPr lang="en-US" altLang="zh-TW" baseline="0" dirty="0" smtClean="0"/>
              <a:t>channel </a:t>
            </a:r>
            <a:r>
              <a:rPr lang="zh-TW" altLang="en-US" baseline="0" dirty="0" smtClean="0"/>
              <a:t>是 </a:t>
            </a:r>
            <a:r>
              <a:rPr lang="en-US" altLang="zh-TW" baseline="0" dirty="0" smtClean="0"/>
              <a:t>f35 </a:t>
            </a:r>
            <a:r>
              <a:rPr lang="zh-TW" altLang="en-US" baseline="0" dirty="0" smtClean="0"/>
              <a:t>的基地台無縫連接。</a:t>
            </a:r>
            <a:endParaRPr lang="en-US" altLang="zh-TW" baseline="0" dirty="0" smtClean="0"/>
          </a:p>
          <a:p>
            <a:endParaRPr lang="en-US" altLang="zh-TW" baseline="0" dirty="0" smtClean="0"/>
          </a:p>
          <a:p>
            <a:r>
              <a:rPr lang="zh-TW" altLang="en-US" dirty="0" smtClean="0"/>
              <a:t>上面的 </a:t>
            </a:r>
            <a:r>
              <a:rPr lang="en-US" altLang="zh-TW" dirty="0" smtClean="0"/>
              <a:t>BSC</a:t>
            </a:r>
            <a:r>
              <a:rPr lang="en-US" altLang="zh-TW" baseline="0" dirty="0" smtClean="0"/>
              <a:t> </a:t>
            </a:r>
            <a:r>
              <a:rPr lang="zh-TW" altLang="en-US" baseline="0" dirty="0" smtClean="0"/>
              <a:t>基地台控制器會決定是否要進行 </a:t>
            </a:r>
            <a:r>
              <a:rPr lang="en-US" altLang="zh-TW" dirty="0" smtClean="0"/>
              <a:t>Handoff</a:t>
            </a:r>
            <a:r>
              <a:rPr lang="zh-TW" altLang="en-US" dirty="0" smtClean="0"/>
              <a:t>，這個圖和這篇論文要講的架構很像，只是基地台控制器這裡會換成</a:t>
            </a:r>
            <a:r>
              <a:rPr lang="zh-TW" altLang="en-US" baseline="0" dirty="0" smtClean="0"/>
              <a:t> </a:t>
            </a:r>
            <a:r>
              <a:rPr lang="en-US" altLang="zh-TW" baseline="0" dirty="0" smtClean="0"/>
              <a:t>SDN </a:t>
            </a:r>
            <a:r>
              <a:rPr lang="zh-TW" altLang="en-US" baseline="0" dirty="0" smtClean="0"/>
              <a:t>的 </a:t>
            </a:r>
            <a:r>
              <a:rPr lang="en-US" altLang="zh-TW" baseline="0" dirty="0" smtClean="0"/>
              <a:t>controller</a:t>
            </a:r>
            <a:r>
              <a:rPr lang="zh-TW" altLang="en-US" baseline="0" dirty="0" smtClean="0"/>
              <a:t>。</a:t>
            </a:r>
            <a:r>
              <a:rPr lang="en-US" altLang="zh-TW" dirty="0" smtClean="0"/>
              <a:t> </a:t>
            </a:r>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6</a:t>
            </a:fld>
            <a:endParaRPr lang="en-US" altLang="zh-TW"/>
          </a:p>
        </p:txBody>
      </p:sp>
    </p:spTree>
    <p:extLst>
      <p:ext uri="{BB962C8B-B14F-4D97-AF65-F5344CB8AC3E}">
        <p14:creationId xmlns:p14="http://schemas.microsoft.com/office/powerpoint/2010/main" val="2707745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7</a:t>
            </a:fld>
            <a:endParaRPr lang="en-US" altLang="zh-TW"/>
          </a:p>
        </p:txBody>
      </p:sp>
    </p:spTree>
    <p:extLst>
      <p:ext uri="{BB962C8B-B14F-4D97-AF65-F5344CB8AC3E}">
        <p14:creationId xmlns:p14="http://schemas.microsoft.com/office/powerpoint/2010/main" val="1624716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當 </a:t>
            </a:r>
            <a:r>
              <a:rPr lang="en-US" altLang="zh-TW" dirty="0" smtClean="0"/>
              <a:t>STA </a:t>
            </a:r>
            <a:r>
              <a:rPr lang="zh-TW" altLang="en-US" dirty="0" smtClean="0"/>
              <a:t>遠離 </a:t>
            </a:r>
            <a:r>
              <a:rPr lang="en-US" altLang="zh-TW" dirty="0" smtClean="0"/>
              <a:t>AP1 </a:t>
            </a:r>
            <a:r>
              <a:rPr lang="zh-TW" altLang="en-US" dirty="0" smtClean="0"/>
              <a:t>時，</a:t>
            </a:r>
            <a:r>
              <a:rPr lang="en-US" altLang="zh-TW" dirty="0" smtClean="0"/>
              <a:t>AP1 </a:t>
            </a:r>
            <a:r>
              <a:rPr lang="zh-TW" altLang="en-US" dirty="0" smtClean="0"/>
              <a:t>會發現 </a:t>
            </a:r>
            <a:r>
              <a:rPr lang="en-US" altLang="zh-TW" dirty="0" smtClean="0"/>
              <a:t>STA</a:t>
            </a:r>
            <a:r>
              <a:rPr lang="en-US" altLang="zh-TW" baseline="0" dirty="0" smtClean="0"/>
              <a:t> </a:t>
            </a:r>
            <a:r>
              <a:rPr lang="zh-TW" altLang="en-US" baseline="0" dirty="0" smtClean="0"/>
              <a:t>的訊號越來越遠，於是就向 </a:t>
            </a:r>
            <a:r>
              <a:rPr lang="en-US" altLang="zh-TW" baseline="0" dirty="0" smtClean="0"/>
              <a:t>Controller </a:t>
            </a:r>
            <a:r>
              <a:rPr lang="zh-TW" altLang="en-US" baseline="0" dirty="0" smtClean="0"/>
              <a:t>發用 </a:t>
            </a:r>
            <a:r>
              <a:rPr lang="en-US" altLang="zh-TW" baseline="0" dirty="0" smtClean="0"/>
              <a:t>publish </a:t>
            </a:r>
            <a:r>
              <a:rPr lang="zh-TW" altLang="en-US" baseline="0" dirty="0" smtClean="0"/>
              <a:t>的訊號。</a:t>
            </a:r>
            <a:endParaRPr lang="en-US" altLang="zh-TW" baseline="0" dirty="0" smtClean="0"/>
          </a:p>
          <a:p>
            <a:endParaRPr lang="en-US" altLang="zh-TW" baseline="0" dirty="0" smtClean="0"/>
          </a:p>
          <a:p>
            <a:r>
              <a:rPr lang="en-US" altLang="zh-TW" dirty="0" smtClean="0"/>
              <a:t>Controller </a:t>
            </a:r>
            <a:r>
              <a:rPr lang="zh-TW" altLang="en-US" dirty="0" smtClean="0"/>
              <a:t>收到訊號後，根據 </a:t>
            </a:r>
            <a:r>
              <a:rPr lang="en-US" altLang="zh-TW" dirty="0" smtClean="0"/>
              <a:t>AP map</a:t>
            </a:r>
            <a:r>
              <a:rPr lang="en-US" altLang="zh-TW" baseline="0" dirty="0" smtClean="0"/>
              <a:t> </a:t>
            </a:r>
            <a:r>
              <a:rPr lang="zh-TW" altLang="en-US" baseline="0" dirty="0" smtClean="0"/>
              <a:t>發送 </a:t>
            </a:r>
            <a:r>
              <a:rPr lang="en-US" altLang="zh-TW" baseline="0" dirty="0" err="1" smtClean="0"/>
              <a:t>Sacn</a:t>
            </a:r>
            <a:r>
              <a:rPr lang="en-US" altLang="zh-TW" baseline="0" dirty="0" smtClean="0"/>
              <a:t> Request </a:t>
            </a:r>
            <a:r>
              <a:rPr lang="zh-TW" altLang="en-US" baseline="0" dirty="0" smtClean="0"/>
              <a:t>訊號給靠近 </a:t>
            </a:r>
            <a:r>
              <a:rPr lang="en-US" altLang="zh-TW" baseline="0" dirty="0" smtClean="0"/>
              <a:t>AP1 </a:t>
            </a:r>
            <a:r>
              <a:rPr lang="zh-TW" altLang="en-US" baseline="0" dirty="0" smtClean="0"/>
              <a:t>的其他 </a:t>
            </a:r>
            <a:r>
              <a:rPr lang="en-US" altLang="zh-TW" baseline="0" dirty="0" smtClean="0"/>
              <a:t>AP</a:t>
            </a:r>
            <a:r>
              <a:rPr lang="zh-TW" altLang="en-US" baseline="0" dirty="0" smtClean="0"/>
              <a:t>。</a:t>
            </a:r>
            <a:endParaRPr lang="en-US" altLang="zh-TW" baseline="0" dirty="0" smtClean="0"/>
          </a:p>
          <a:p>
            <a:endParaRPr lang="en-US" altLang="zh-TW" baseline="0" dirty="0" smtClean="0"/>
          </a:p>
          <a:p>
            <a:r>
              <a:rPr lang="zh-TW" altLang="en-US" baseline="0" dirty="0" smtClean="0"/>
              <a:t>接著所有臨近的 </a:t>
            </a:r>
            <a:r>
              <a:rPr lang="en-US" altLang="zh-TW" baseline="0" dirty="0" smtClean="0"/>
              <a:t>AP  </a:t>
            </a:r>
            <a:r>
              <a:rPr lang="zh-TW" altLang="en-US" baseline="0" dirty="0" smtClean="0"/>
              <a:t>都會切換輔助的接口</a:t>
            </a:r>
            <a:r>
              <a:rPr lang="en-US" altLang="zh-TW" baseline="0" dirty="0" smtClean="0"/>
              <a:t> </a:t>
            </a:r>
            <a:r>
              <a:rPr lang="zh-TW" altLang="en-US" baseline="0" dirty="0" smtClean="0"/>
              <a:t>到 </a:t>
            </a:r>
            <a:r>
              <a:rPr lang="en-US" altLang="zh-TW" baseline="0" dirty="0" smtClean="0"/>
              <a:t>AP1 </a:t>
            </a:r>
            <a:r>
              <a:rPr lang="zh-TW" altLang="en-US" baseline="0" dirty="0" smtClean="0"/>
              <a:t>的 </a:t>
            </a:r>
            <a:r>
              <a:rPr lang="en-US" altLang="zh-TW" baseline="0" dirty="0" smtClean="0"/>
              <a:t>channel A </a:t>
            </a:r>
            <a:r>
              <a:rPr lang="zh-TW" altLang="en-US" baseline="0" dirty="0" smtClean="0"/>
              <a:t>，如果有收到的 </a:t>
            </a:r>
            <a:r>
              <a:rPr lang="en-US" altLang="zh-TW" baseline="0" dirty="0" smtClean="0"/>
              <a:t>STA</a:t>
            </a:r>
            <a:r>
              <a:rPr lang="zh-TW" altLang="en-US" baseline="0" dirty="0" smtClean="0"/>
              <a:t> 的封包就傳送 </a:t>
            </a:r>
            <a:r>
              <a:rPr lang="en-US" altLang="zh-TW" sz="1200" dirty="0" smtClean="0"/>
              <a:t>Scan Response </a:t>
            </a:r>
            <a:r>
              <a:rPr lang="zh-TW" altLang="en-US" sz="1200" dirty="0" smtClean="0"/>
              <a:t>的訊息給 </a:t>
            </a:r>
            <a:r>
              <a:rPr lang="en-US" altLang="zh-TW" sz="1200" dirty="0" smtClean="0"/>
              <a:t>controller</a:t>
            </a:r>
            <a:r>
              <a:rPr lang="zh-TW" altLang="en-US" sz="1200" dirty="0" smtClean="0"/>
              <a:t>。</a:t>
            </a:r>
            <a:endParaRPr lang="en-US" altLang="zh-TW" sz="120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8</a:t>
            </a:fld>
            <a:endParaRPr lang="en-US" altLang="zh-TW"/>
          </a:p>
        </p:txBody>
      </p:sp>
    </p:spTree>
    <p:extLst>
      <p:ext uri="{BB962C8B-B14F-4D97-AF65-F5344CB8AC3E}">
        <p14:creationId xmlns:p14="http://schemas.microsoft.com/office/powerpoint/2010/main" val="1834620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Controller </a:t>
            </a:r>
            <a:r>
              <a:rPr lang="zh-TW" altLang="en-US" dirty="0" smtClean="0"/>
              <a:t>接收到 </a:t>
            </a:r>
            <a:r>
              <a:rPr lang="en-US" altLang="zh-TW" sz="1200" dirty="0" smtClean="0"/>
              <a:t> Scan Response </a:t>
            </a:r>
            <a:r>
              <a:rPr lang="zh-TW" altLang="en-US" sz="1200" dirty="0" smtClean="0"/>
              <a:t>訊息後，根據 </a:t>
            </a:r>
            <a:r>
              <a:rPr lang="en-US" altLang="zh-TW" sz="1200" dirty="0" smtClean="0"/>
              <a:t>resource management</a:t>
            </a:r>
            <a:r>
              <a:rPr lang="en-US" altLang="zh-TW" sz="1200" baseline="0" dirty="0" smtClean="0"/>
              <a:t> </a:t>
            </a:r>
            <a:r>
              <a:rPr lang="zh-TW" altLang="en-US" sz="1200" baseline="0" dirty="0" smtClean="0"/>
              <a:t>演算法選擇最適合的 </a:t>
            </a:r>
            <a:r>
              <a:rPr lang="en-US" altLang="zh-TW" sz="1200" baseline="0" dirty="0" smtClean="0"/>
              <a:t>AP</a:t>
            </a:r>
            <a:r>
              <a:rPr lang="zh-TW" altLang="en-US" sz="1200" baseline="0" dirty="0" smtClean="0"/>
              <a:t>，這裡先假設找到 </a:t>
            </a:r>
            <a:r>
              <a:rPr lang="en-US" altLang="zh-TW" sz="1200" baseline="0" dirty="0" smtClean="0"/>
              <a:t>AP2</a:t>
            </a:r>
            <a:r>
              <a:rPr lang="zh-TW" altLang="en-US" sz="1200" baseline="0" dirty="0" smtClean="0"/>
              <a:t>。</a:t>
            </a:r>
            <a:endParaRPr lang="en-US" altLang="zh-TW" sz="1200" baseline="0" dirty="0" smtClean="0"/>
          </a:p>
          <a:p>
            <a:endParaRPr lang="en-US" altLang="zh-TW" sz="1200" baseline="0" dirty="0" smtClean="0"/>
          </a:p>
          <a:p>
            <a:r>
              <a:rPr lang="zh-TW" altLang="en-US" dirty="0" smtClean="0"/>
              <a:t>接著 </a:t>
            </a:r>
            <a:r>
              <a:rPr lang="en-US" altLang="zh-TW" dirty="0" smtClean="0"/>
              <a:t>controller </a:t>
            </a:r>
            <a:r>
              <a:rPr lang="zh-TW" altLang="en-US" dirty="0" smtClean="0"/>
              <a:t>會讓 </a:t>
            </a:r>
            <a:r>
              <a:rPr lang="en-US" altLang="zh-TW" dirty="0" smtClean="0"/>
              <a:t>AP1 </a:t>
            </a:r>
            <a:r>
              <a:rPr lang="zh-TW" altLang="en-US" dirty="0" smtClean="0"/>
              <a:t>發送 </a:t>
            </a:r>
            <a:r>
              <a:rPr lang="en-US" altLang="zh-TW" dirty="0" smtClean="0"/>
              <a:t>CSA </a:t>
            </a:r>
            <a:r>
              <a:rPr lang="zh-TW" altLang="en-US" dirty="0" smtClean="0"/>
              <a:t>訊息給 </a:t>
            </a:r>
            <a:r>
              <a:rPr lang="en-US" altLang="zh-TW" dirty="0" smtClean="0"/>
              <a:t>STA</a:t>
            </a:r>
            <a:r>
              <a:rPr lang="zh-TW" altLang="en-US" dirty="0" smtClean="0"/>
              <a:t>，要求</a:t>
            </a:r>
            <a:r>
              <a:rPr lang="zh-TW" altLang="en-US" baseline="0" dirty="0" smtClean="0"/>
              <a:t> </a:t>
            </a:r>
            <a:r>
              <a:rPr lang="en-US" altLang="zh-TW" baseline="0" dirty="0" smtClean="0"/>
              <a:t>STA </a:t>
            </a:r>
            <a:r>
              <a:rPr lang="zh-TW" altLang="en-US" baseline="0" dirty="0" smtClean="0"/>
              <a:t>在 </a:t>
            </a:r>
            <a:r>
              <a:rPr lang="en-US" altLang="zh-TW" baseline="0" dirty="0" smtClean="0"/>
              <a:t>N </a:t>
            </a:r>
            <a:r>
              <a:rPr lang="zh-TW" altLang="en-US" baseline="0" dirty="0" smtClean="0"/>
              <a:t>個 </a:t>
            </a:r>
            <a:r>
              <a:rPr lang="en-US" altLang="zh-TW" baseline="0" dirty="0" smtClean="0"/>
              <a:t>beacons </a:t>
            </a:r>
            <a:r>
              <a:rPr lang="zh-TW" altLang="en-US" baseline="0" dirty="0" smtClean="0"/>
              <a:t>之後切換 </a:t>
            </a:r>
            <a:r>
              <a:rPr lang="en-US" altLang="zh-TW" baseline="0" dirty="0" smtClean="0"/>
              <a:t>AP2 </a:t>
            </a:r>
            <a:r>
              <a:rPr lang="zh-TW" altLang="en-US" baseline="0" dirty="0" smtClean="0"/>
              <a:t>的</a:t>
            </a:r>
            <a:r>
              <a:rPr lang="en-US" altLang="zh-TW" baseline="0" dirty="0" smtClean="0"/>
              <a:t> channel</a:t>
            </a:r>
            <a:r>
              <a:rPr lang="zh-TW" altLang="en-US" baseline="0" dirty="0" smtClean="0"/>
              <a:t> </a:t>
            </a:r>
            <a:r>
              <a:rPr lang="en-US" altLang="zh-TW" baseline="0" dirty="0" smtClean="0"/>
              <a:t>B</a:t>
            </a:r>
            <a:r>
              <a:rPr lang="zh-TW" altLang="en-US" baseline="0" dirty="0" smtClean="0"/>
              <a:t>。</a:t>
            </a:r>
            <a:endParaRPr lang="en-US" altLang="zh-TW" baseline="0" dirty="0" smtClean="0"/>
          </a:p>
          <a:p>
            <a:endParaRPr lang="en-US" altLang="zh-TW" baseline="0" dirty="0" smtClean="0"/>
          </a:p>
          <a:p>
            <a:r>
              <a:rPr lang="en-US" altLang="zh-TW" baseline="0" dirty="0" smtClean="0"/>
              <a:t>CSA </a:t>
            </a:r>
            <a:r>
              <a:rPr lang="zh-TW" altLang="en-US" baseline="0" dirty="0" smtClean="0"/>
              <a:t>訊息的作用就是要求 </a:t>
            </a:r>
            <a:r>
              <a:rPr lang="en-US" altLang="zh-TW" baseline="0" dirty="0" smtClean="0"/>
              <a:t>STA </a:t>
            </a:r>
            <a:r>
              <a:rPr lang="zh-TW" altLang="en-US" baseline="0" dirty="0" smtClean="0"/>
              <a:t>切換</a:t>
            </a:r>
            <a:r>
              <a:rPr lang="en-US" altLang="zh-TW" baseline="0" dirty="0" smtClean="0"/>
              <a:t> channel</a:t>
            </a:r>
            <a:r>
              <a:rPr lang="zh-TW" altLang="en-US" baseline="0" dirty="0" smtClean="0"/>
              <a:t>。</a:t>
            </a:r>
            <a:endParaRPr lang="en-US" altLang="zh-TW" baseline="0" dirty="0" smtClean="0"/>
          </a:p>
          <a:p>
            <a:endParaRPr lang="en-US" altLang="zh-TW" baseline="0" dirty="0" smtClean="0"/>
          </a:p>
          <a:p>
            <a:r>
              <a:rPr lang="en-US" altLang="zh-TW" dirty="0" smtClean="0"/>
              <a:t>Beacon</a:t>
            </a:r>
            <a:r>
              <a:rPr lang="en-US" altLang="zh-TW" baseline="0" dirty="0" smtClean="0"/>
              <a:t> </a:t>
            </a:r>
            <a:r>
              <a:rPr lang="zh-TW" altLang="en-US" baseline="0" dirty="0" smtClean="0"/>
              <a:t>就是指無線 </a:t>
            </a:r>
            <a:r>
              <a:rPr lang="en-US" altLang="zh-TW" baseline="0" dirty="0" smtClean="0"/>
              <a:t>AP </a:t>
            </a:r>
            <a:r>
              <a:rPr lang="zh-TW" altLang="en-US" baseline="0" dirty="0" smtClean="0"/>
              <a:t>會發出的一種訊匡，它會週期性的告知網路裡有自己這個 </a:t>
            </a:r>
            <a:r>
              <a:rPr lang="en-US" altLang="zh-TW" baseline="0" dirty="0" smtClean="0"/>
              <a:t>AP </a:t>
            </a:r>
            <a:r>
              <a:rPr lang="zh-TW" altLang="en-US" baseline="0" dirty="0" smtClean="0"/>
              <a:t>存在。</a:t>
            </a:r>
            <a:endParaRPr lang="en-US" altLang="zh-TW" baseline="0" dirty="0" smtClean="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2017/1/11</a:t>
            </a:fld>
            <a:endParaRPr lang="en-US" altLang="zh-TW"/>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9</a:t>
            </a:fld>
            <a:endParaRPr lang="en-US" altLang="zh-TW"/>
          </a:p>
        </p:txBody>
      </p:sp>
    </p:spTree>
    <p:extLst>
      <p:ext uri="{BB962C8B-B14F-4D97-AF65-F5344CB8AC3E}">
        <p14:creationId xmlns:p14="http://schemas.microsoft.com/office/powerpoint/2010/main" val="24310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2017/1/11</a:t>
            </a:fld>
            <a:endParaRPr lang="en-US" altLang="zh-TW"/>
          </a:p>
        </p:txBody>
      </p:sp>
      <p:sp>
        <p:nvSpPr>
          <p:cNvPr id="8" name="Rectangle 8"/>
          <p:cNvSpPr>
            <a:spLocks noGrp="1" noChangeArrowheads="1"/>
          </p:cNvSpPr>
          <p:nvPr>
            <p:ph type="ftr" sz="quarter" idx="11"/>
          </p:nvPr>
        </p:nvSpPr>
        <p:spPr>
          <a:xfrm>
            <a:off x="2843213" y="6308725"/>
            <a:ext cx="4033837"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2017/1/11</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34150" y="549275"/>
            <a:ext cx="1924050"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62000" y="549275"/>
            <a:ext cx="5619750"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2017/1/11</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762000" y="1412875"/>
            <a:ext cx="37719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86300" y="1412875"/>
            <a:ext cx="37719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2017/1/11</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762000" y="1412875"/>
            <a:ext cx="76962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2017/1/11</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2017/1/11</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2017/1/11</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620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863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2017/1/11</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2017/1/11</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2017/1/11</a:t>
            </a:fld>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2017/1/11</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2017/1/11</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2017/1/11</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49275"/>
            <a:ext cx="76962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762000" y="1412875"/>
            <a:ext cx="76962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9332" name="Rectangle 4"/>
          <p:cNvSpPr>
            <a:spLocks noGrp="1" noChangeArrowheads="1"/>
          </p:cNvSpPr>
          <p:nvPr>
            <p:ph type="dt" sz="half" idx="2"/>
          </p:nvPr>
        </p:nvSpPr>
        <p:spPr bwMode="auto">
          <a:xfrm>
            <a:off x="762000" y="630872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2017/1/11</a:t>
            </a:fld>
            <a:endParaRPr lang="en-US" altLang="zh-TW"/>
          </a:p>
        </p:txBody>
      </p:sp>
      <p:sp>
        <p:nvSpPr>
          <p:cNvPr id="99333" name="Rectangle 5"/>
          <p:cNvSpPr>
            <a:spLocks noGrp="1" noChangeArrowheads="1"/>
          </p:cNvSpPr>
          <p:nvPr>
            <p:ph type="ftr" sz="quarter" idx="3"/>
          </p:nvPr>
        </p:nvSpPr>
        <p:spPr bwMode="auto">
          <a:xfrm>
            <a:off x="2843213" y="6284913"/>
            <a:ext cx="39608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a:t>National Cheng Kung University CSIE Computer &amp; Internet Architecture Lab </a:t>
            </a:r>
          </a:p>
        </p:txBody>
      </p:sp>
      <p:sp>
        <p:nvSpPr>
          <p:cNvPr id="99334" name="Rectangle 6"/>
          <p:cNvSpPr>
            <a:spLocks noGrp="1" noChangeArrowheads="1"/>
          </p:cNvSpPr>
          <p:nvPr>
            <p:ph type="sldNum" sz="quarter" idx="4"/>
          </p:nvPr>
        </p:nvSpPr>
        <p:spPr bwMode="auto">
          <a:xfrm>
            <a:off x="6858000" y="6308725"/>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a:p>
        </p:txBody>
      </p:sp>
      <p:grpSp>
        <p:nvGrpSpPr>
          <p:cNvPr id="1031" name="Group 10"/>
          <p:cNvGrpSpPr>
            <a:grpSpLocks/>
          </p:cNvGrpSpPr>
          <p:nvPr/>
        </p:nvGrpSpPr>
        <p:grpSpPr bwMode="auto">
          <a:xfrm>
            <a:off x="168275" y="212725"/>
            <a:ext cx="8823325"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8118" y="1052736"/>
            <a:ext cx="8785225" cy="1944687"/>
          </a:xfrm>
        </p:spPr>
        <p:txBody>
          <a:bodyPr/>
          <a:lstStyle/>
          <a:p>
            <a:r>
              <a:rPr lang="en-US" altLang="zh-TW" sz="2800" b="1" i="0" dirty="0"/>
              <a:t>Building a SDN Enterprise WLAN Based On Virtual APs</a:t>
            </a:r>
            <a:endParaRPr lang="zh-TW" altLang="zh-TW" sz="2800" i="0" dirty="0"/>
          </a:p>
        </p:txBody>
      </p:sp>
      <p:sp>
        <p:nvSpPr>
          <p:cNvPr id="3075" name="Rectangle 3"/>
          <p:cNvSpPr>
            <a:spLocks noGrp="1" noChangeArrowheads="1"/>
          </p:cNvSpPr>
          <p:nvPr>
            <p:ph type="subTitle" idx="1"/>
          </p:nvPr>
        </p:nvSpPr>
        <p:spPr>
          <a:xfrm>
            <a:off x="1403648" y="3429000"/>
            <a:ext cx="6444716" cy="2160588"/>
          </a:xfrm>
        </p:spPr>
        <p:txBody>
          <a:bodyPr/>
          <a:lstStyle/>
          <a:p>
            <a:pPr algn="l"/>
            <a:r>
              <a:rPr lang="en-US" altLang="zh-TW" sz="1800" dirty="0"/>
              <a:t>Author: </a:t>
            </a:r>
            <a:r>
              <a:rPr lang="en-US" altLang="zh-TW" sz="1800" dirty="0" smtClean="0"/>
              <a:t>	</a:t>
            </a:r>
            <a:r>
              <a:rPr lang="pt-BR" altLang="zh-TW" sz="1800" dirty="0"/>
              <a:t>Luis Sequeira, Juan Luis de la Cruz, Jos´e Ruiz-Mas, Jose Saldana, Juli´an Fernandez-Navajas and Jos´e Almodovar</a:t>
            </a:r>
            <a:endParaRPr lang="en-US" altLang="zh-TW" sz="1800" dirty="0"/>
          </a:p>
          <a:p>
            <a:pPr algn="l"/>
            <a:r>
              <a:rPr lang="en-US" altLang="zh-TW" sz="1800" dirty="0">
                <a:latin typeface="Times New Roman" panose="02020603050405020304" pitchFamily="18" charset="0"/>
                <a:cs typeface="Times New Roman" panose="02020603050405020304" pitchFamily="18" charset="0"/>
              </a:rPr>
              <a:t>Publisher/Conference: </a:t>
            </a:r>
            <a:r>
              <a:rPr lang="en-US" altLang="zh-TW" sz="1800" dirty="0"/>
              <a:t>IEEE Communications Letters</a:t>
            </a:r>
            <a:endParaRPr lang="en-US" altLang="zh-TW" sz="1800" dirty="0">
              <a:latin typeface="Times New Roman" panose="02020603050405020304" pitchFamily="18" charset="0"/>
              <a:cs typeface="Times New Roman" panose="02020603050405020304" pitchFamily="18" charset="0"/>
            </a:endParaRPr>
          </a:p>
          <a:p>
            <a:pPr algn="l"/>
            <a:r>
              <a:rPr lang="en-US" altLang="zh-TW" sz="1800" dirty="0">
                <a:latin typeface="Times New Roman" panose="02020603050405020304" pitchFamily="18" charset="0"/>
                <a:cs typeface="Times New Roman" panose="02020603050405020304" pitchFamily="18" charset="0"/>
              </a:rPr>
              <a:t>Presenter: </a:t>
            </a:r>
            <a:r>
              <a:rPr lang="en-US" altLang="zh-TW" sz="1800" dirty="0"/>
              <a:t>Cheng-Feng </a:t>
            </a:r>
            <a:r>
              <a:rPr lang="en-US" altLang="zh-TW" sz="1800" dirty="0" err="1"/>
              <a:t>Ke</a:t>
            </a:r>
            <a:endParaRPr lang="en-US" altLang="zh-TW" sz="1800" dirty="0"/>
          </a:p>
          <a:p>
            <a:pPr algn="l"/>
            <a:r>
              <a:rPr lang="en-US" altLang="zh-TW" sz="1800" dirty="0">
                <a:latin typeface="Times New Roman" panose="02020603050405020304" pitchFamily="18" charset="0"/>
                <a:cs typeface="Times New Roman" panose="02020603050405020304" pitchFamily="18" charset="0"/>
              </a:rPr>
              <a:t>Date: </a:t>
            </a:r>
            <a:r>
              <a:rPr lang="en-US" altLang="zh-TW" sz="1800" dirty="0" smtClean="0">
                <a:latin typeface="Times New Roman" panose="02020603050405020304" pitchFamily="18" charset="0"/>
                <a:cs typeface="Times New Roman" panose="02020603050405020304" pitchFamily="18" charset="0"/>
              </a:rPr>
              <a:t>2016/12/07</a:t>
            </a:r>
            <a:endParaRPr kumimoji="0" lang="en-US" altLang="zh-TW" sz="400" dirty="0">
              <a:latin typeface="標楷體" pitchFamily="65" charset="-120"/>
              <a:ea typeface="標楷體" pitchFamily="65" charset="-120"/>
            </a:endParaRPr>
          </a:p>
        </p:txBody>
      </p:sp>
      <p:sp>
        <p:nvSpPr>
          <p:cNvPr id="3077" name="Rectangle 5"/>
          <p:cNvSpPr>
            <a:spLocks noChangeArrowheads="1"/>
          </p:cNvSpPr>
          <p:nvPr/>
        </p:nvSpPr>
        <p:spPr bwMode="auto">
          <a:xfrm>
            <a:off x="1600200" y="6016625"/>
            <a:ext cx="5961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University, Taiwan R.O.C.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PROPOSED HANDOFF SCHEME</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10</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When the countdown ends, three events must occur in a specific order: </a:t>
            </a:r>
            <a:endParaRPr lang="en-US" altLang="zh-TW" sz="2000" dirty="0" smtClean="0"/>
          </a:p>
          <a:p>
            <a:endParaRPr lang="en-US" altLang="zh-TW" sz="2000" dirty="0"/>
          </a:p>
          <a:p>
            <a:r>
              <a:rPr lang="en-US" altLang="zh-TW" sz="2000" dirty="0" smtClean="0"/>
              <a:t>a</a:t>
            </a:r>
            <a:r>
              <a:rPr lang="en-US" altLang="zh-TW" sz="2000" dirty="0"/>
              <a:t>) the STA switches to channel B (while AP1 does not); </a:t>
            </a:r>
            <a:endParaRPr lang="en-US" altLang="zh-TW" sz="2000" dirty="0" smtClean="0"/>
          </a:p>
          <a:p>
            <a:endParaRPr lang="en-US" altLang="zh-TW" sz="2000" dirty="0"/>
          </a:p>
          <a:p>
            <a:r>
              <a:rPr lang="en-US" altLang="zh-TW" sz="2000" dirty="0" smtClean="0"/>
              <a:t>b</a:t>
            </a:r>
            <a:r>
              <a:rPr lang="en-US" altLang="zh-TW" sz="2000" dirty="0"/>
              <a:t>) the controller sends an Add LVAP message to AP2, which starts sending beacons to the STA in channel B, and </a:t>
            </a:r>
            <a:endParaRPr lang="en-US" altLang="zh-TW" sz="2000" dirty="0" smtClean="0"/>
          </a:p>
          <a:p>
            <a:endParaRPr lang="en-US" altLang="zh-TW" sz="2000" dirty="0"/>
          </a:p>
          <a:p>
            <a:r>
              <a:rPr lang="en-US" altLang="zh-TW" sz="2000" dirty="0" smtClean="0"/>
              <a:t>c</a:t>
            </a:r>
            <a:r>
              <a:rPr lang="en-US" altLang="zh-TW" sz="2000" dirty="0"/>
              <a:t>) a Remove LVAP message is sent to AP1. After that moment, the STA starts receiving beacons from AP2 in channel B.</a:t>
            </a:r>
            <a:endParaRPr lang="zh-TW" altLang="en-US" sz="2000" dirty="0"/>
          </a:p>
        </p:txBody>
      </p:sp>
    </p:spTree>
    <p:extLst>
      <p:ext uri="{BB962C8B-B14F-4D97-AF65-F5344CB8AC3E}">
        <p14:creationId xmlns:p14="http://schemas.microsoft.com/office/powerpoint/2010/main" val="3812645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11</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The test setup (Fig. 1) includes two APs (TP-Link 1043NDv2 with </a:t>
            </a:r>
            <a:r>
              <a:rPr lang="en-US" altLang="zh-TW" sz="2000" dirty="0" err="1"/>
              <a:t>OpenWrt</a:t>
            </a:r>
            <a:r>
              <a:rPr lang="en-US" altLang="zh-TW" sz="2000" dirty="0"/>
              <a:t> 14.07) configured in different channels (4 and 9, in the 2.4 GHz band</a:t>
            </a:r>
            <a:r>
              <a:rPr lang="en-US" altLang="zh-TW" sz="2000" dirty="0" smtClean="0"/>
              <a:t>);</a:t>
            </a:r>
          </a:p>
          <a:p>
            <a:endParaRPr lang="en-US" altLang="zh-TW" sz="2000" dirty="0"/>
          </a:p>
          <a:p>
            <a:r>
              <a:rPr lang="en-US" altLang="zh-TW" sz="2000" dirty="0" smtClean="0"/>
              <a:t>The </a:t>
            </a:r>
            <a:r>
              <a:rPr lang="en-US" altLang="zh-TW" sz="2000" dirty="0"/>
              <a:t>controller runs </a:t>
            </a:r>
            <a:r>
              <a:rPr lang="en-US" altLang="zh-TW" sz="2000" dirty="0" err="1" smtClean="0"/>
              <a:t>Debian</a:t>
            </a:r>
            <a:r>
              <a:rPr lang="en-US" altLang="zh-TW" sz="2000" dirty="0" smtClean="0"/>
              <a:t> 8 </a:t>
            </a:r>
            <a:r>
              <a:rPr lang="en-US" altLang="zh-TW" sz="2000" dirty="0"/>
              <a:t>(Linux kernel 3.16.0.4) and the STA runs a Fedora 23 </a:t>
            </a:r>
            <a:r>
              <a:rPr lang="en-US" altLang="zh-TW" sz="2000" dirty="0" smtClean="0"/>
              <a:t>workstation </a:t>
            </a:r>
            <a:r>
              <a:rPr lang="en-US" altLang="zh-TW" sz="2000" dirty="0"/>
              <a:t>(Linux kernel 4.4.5.201</a:t>
            </a:r>
            <a:r>
              <a:rPr lang="en-US" altLang="zh-TW" sz="2000" dirty="0" smtClean="0"/>
              <a:t>).</a:t>
            </a:r>
          </a:p>
          <a:p>
            <a:endParaRPr lang="en-US" altLang="zh-TW" sz="2000" dirty="0"/>
          </a:p>
          <a:p>
            <a:r>
              <a:rPr lang="en-US" altLang="zh-TW" sz="2000" dirty="0"/>
              <a:t>Open </a:t>
            </a:r>
            <a:r>
              <a:rPr lang="en-US" altLang="zh-TW" sz="2000" dirty="0" err="1" smtClean="0"/>
              <a:t>vSwitch</a:t>
            </a:r>
            <a:r>
              <a:rPr lang="en-US" altLang="zh-TW" sz="2000" dirty="0" smtClean="0"/>
              <a:t> </a:t>
            </a:r>
            <a:r>
              <a:rPr lang="en-US" altLang="zh-TW" sz="2000" dirty="0"/>
              <a:t>is installed in the APs, making their internal switch behave as an </a:t>
            </a:r>
            <a:r>
              <a:rPr lang="en-US" altLang="zh-TW" sz="2000" dirty="0" err="1"/>
              <a:t>OpenFlow</a:t>
            </a:r>
            <a:r>
              <a:rPr lang="en-US" altLang="zh-TW" sz="2000" dirty="0"/>
              <a:t> switch. </a:t>
            </a:r>
            <a:endParaRPr lang="en-US" altLang="zh-TW" sz="2000" dirty="0" smtClean="0"/>
          </a:p>
          <a:p>
            <a:endParaRPr lang="en-US" altLang="zh-TW" sz="2000" dirty="0"/>
          </a:p>
          <a:p>
            <a:r>
              <a:rPr lang="en-US" altLang="zh-TW" sz="2000" dirty="0" smtClean="0"/>
              <a:t>Floodlight Controller </a:t>
            </a:r>
            <a:r>
              <a:rPr lang="en-US" altLang="zh-TW" sz="2000" dirty="0"/>
              <a:t>is used, and the resource management algorithms run as applications on top of it.</a:t>
            </a:r>
            <a:endParaRPr lang="zh-TW" altLang="en-US" sz="2000" dirty="0"/>
          </a:p>
        </p:txBody>
      </p:sp>
    </p:spTree>
    <p:extLst>
      <p:ext uri="{BB962C8B-B14F-4D97-AF65-F5344CB8AC3E}">
        <p14:creationId xmlns:p14="http://schemas.microsoft.com/office/powerpoint/2010/main" val="2903816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12</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smtClean="0"/>
              <a:t>The </a:t>
            </a:r>
            <a:r>
              <a:rPr lang="en-US" altLang="zh-TW" sz="2000" dirty="0"/>
              <a:t>traffic is not generated by the STA itself, but by another machine which sends it to the STA’s Ethernet interface, which forwards it to its wireless interface</a:t>
            </a:r>
            <a:r>
              <a:rPr lang="en-US" altLang="zh-TW" sz="2000" dirty="0" smtClean="0"/>
              <a:t>.</a:t>
            </a:r>
          </a:p>
          <a:p>
            <a:endParaRPr lang="en-US" altLang="zh-TW" sz="2000" dirty="0"/>
          </a:p>
          <a:p>
            <a:r>
              <a:rPr lang="en-US" altLang="zh-TW" sz="2000" dirty="0"/>
              <a:t>This setup avoids any degradation of the performance of the applications and allows us to test different Wi-Fi devices with minimal changes</a:t>
            </a:r>
            <a:r>
              <a:rPr lang="en-US" altLang="zh-TW" sz="2000" dirty="0" smtClean="0"/>
              <a:t>.</a:t>
            </a:r>
          </a:p>
          <a:p>
            <a:endParaRPr lang="en-US" altLang="zh-TW" sz="2000" dirty="0"/>
          </a:p>
          <a:p>
            <a:r>
              <a:rPr lang="en-US" altLang="zh-TW" sz="2000" dirty="0"/>
              <a:t>The tests were run in a lab inside a university building, which constitutes a harsh environment with about 15 APs producing interference.</a:t>
            </a:r>
            <a:endParaRPr lang="zh-TW" altLang="en-US" sz="2000" dirty="0"/>
          </a:p>
        </p:txBody>
      </p:sp>
    </p:spTree>
    <p:extLst>
      <p:ext uri="{BB962C8B-B14F-4D97-AF65-F5344CB8AC3E}">
        <p14:creationId xmlns:p14="http://schemas.microsoft.com/office/powerpoint/2010/main" val="22088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13</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Three different wireless cards have been used (Linksys WUSB54GC, </a:t>
            </a:r>
            <a:r>
              <a:rPr lang="en-US" altLang="zh-TW" sz="2000" dirty="0" err="1"/>
              <a:t>WiPi</a:t>
            </a:r>
            <a:r>
              <a:rPr lang="en-US" altLang="zh-TW" sz="2000" dirty="0"/>
              <a:t> WLAN USB b/g/n, and TP-LINK TL-WN722N</a:t>
            </a:r>
            <a:r>
              <a:rPr lang="en-US" altLang="zh-TW" sz="2000" dirty="0" smtClean="0"/>
              <a:t>).</a:t>
            </a:r>
          </a:p>
          <a:p>
            <a:endParaRPr lang="en-US" altLang="zh-TW" sz="2000" dirty="0"/>
          </a:p>
          <a:p>
            <a:r>
              <a:rPr lang="en-US" altLang="zh-TW" sz="2000" dirty="0"/>
              <a:t>A trade-off appears: on the one hand, a smaller inter-beacon time permits a faster handoff. On the other hand, high beacon rates can negatively impact the network </a:t>
            </a:r>
            <a:r>
              <a:rPr lang="en-US" altLang="zh-TW" sz="2000" dirty="0" smtClean="0"/>
              <a:t>performance.</a:t>
            </a:r>
          </a:p>
          <a:p>
            <a:endParaRPr lang="en-US" altLang="zh-TW" sz="2000" dirty="0"/>
          </a:p>
          <a:p>
            <a:r>
              <a:rPr lang="en-US" altLang="zh-TW" sz="2000" dirty="0" smtClean="0"/>
              <a:t>The </a:t>
            </a:r>
            <a:r>
              <a:rPr lang="en-US" altLang="zh-TW" sz="2000" dirty="0"/>
              <a:t>solution we propose to solve this trade-off consists of defining two different beacon rates: a low frequency one, to be used when the STA remains in the same AP; and a high frequency one, used for sending a burst of beacons during the handoff.</a:t>
            </a:r>
            <a:endParaRPr lang="zh-TW" altLang="en-US" sz="2000" dirty="0"/>
          </a:p>
        </p:txBody>
      </p:sp>
    </p:spTree>
    <p:extLst>
      <p:ext uri="{BB962C8B-B14F-4D97-AF65-F5344CB8AC3E}">
        <p14:creationId xmlns:p14="http://schemas.microsoft.com/office/powerpoint/2010/main" val="860918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14</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The controller has been configured to force a handoff to the STA every 30 s; besides, every test include 20 handoffs</a:t>
            </a:r>
            <a:r>
              <a:rPr lang="en-US" altLang="zh-TW" sz="2000" dirty="0" smtClean="0"/>
              <a:t>.</a:t>
            </a:r>
          </a:p>
          <a:p>
            <a:endParaRPr lang="en-US" altLang="zh-TW" sz="2000" dirty="0"/>
          </a:p>
          <a:p>
            <a:r>
              <a:rPr lang="en-US" altLang="zh-TW" sz="2000" dirty="0"/>
              <a:t>We can differentiate two causes of packet loss: some packets are lost during the handoff and others are randomly lost due to wireless issues such as interference, packet injection errors and others</a:t>
            </a:r>
            <a:r>
              <a:rPr lang="en-US" altLang="zh-TW" sz="2000" dirty="0" smtClean="0"/>
              <a:t>.</a:t>
            </a:r>
          </a:p>
          <a:p>
            <a:endParaRPr lang="en-US" altLang="zh-TW" sz="2000" dirty="0"/>
          </a:p>
          <a:p>
            <a:r>
              <a:rPr lang="en-US" altLang="zh-TW" sz="2000" dirty="0"/>
              <a:t>W</a:t>
            </a:r>
            <a:r>
              <a:rPr lang="en-US" altLang="zh-TW" sz="2000" dirty="0" smtClean="0"/>
              <a:t>e </a:t>
            </a:r>
            <a:r>
              <a:rPr lang="en-US" altLang="zh-TW" sz="2000" dirty="0"/>
              <a:t>calculate the handoff time as the gap between the last transmitted packet in the transmitted trace and the first received packet in the received trace.</a:t>
            </a:r>
            <a:endParaRPr lang="zh-TW" altLang="en-US" sz="2000" dirty="0"/>
          </a:p>
        </p:txBody>
      </p:sp>
    </p:spTree>
    <p:extLst>
      <p:ext uri="{BB962C8B-B14F-4D97-AF65-F5344CB8AC3E}">
        <p14:creationId xmlns:p14="http://schemas.microsoft.com/office/powerpoint/2010/main" val="607097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15</a:t>
            </a:fld>
            <a:endParaRPr lang="en-US" altLang="zh-TW"/>
          </a:p>
        </p:txBody>
      </p:sp>
      <p:pic>
        <p:nvPicPr>
          <p:cNvPr id="3" name="圖片 2"/>
          <p:cNvPicPr>
            <a:picLocks noChangeAspect="1"/>
          </p:cNvPicPr>
          <p:nvPr/>
        </p:nvPicPr>
        <p:blipFill>
          <a:blip r:embed="rId3"/>
          <a:stretch>
            <a:fillRect/>
          </a:stretch>
        </p:blipFill>
        <p:spPr>
          <a:xfrm>
            <a:off x="396631" y="1304764"/>
            <a:ext cx="8426938" cy="4356485"/>
          </a:xfrm>
          <a:prstGeom prst="rect">
            <a:avLst/>
          </a:prstGeom>
        </p:spPr>
      </p:pic>
      <p:sp>
        <p:nvSpPr>
          <p:cNvPr id="8" name="內容版面配置區 6"/>
          <p:cNvSpPr>
            <a:spLocks noGrp="1"/>
          </p:cNvSpPr>
          <p:nvPr>
            <p:ph idx="1"/>
          </p:nvPr>
        </p:nvSpPr>
        <p:spPr>
          <a:xfrm>
            <a:off x="975519" y="5636841"/>
            <a:ext cx="7696200" cy="648072"/>
          </a:xfrm>
        </p:spPr>
        <p:txBody>
          <a:bodyPr/>
          <a:lstStyle/>
          <a:p>
            <a:r>
              <a:rPr lang="en-US" altLang="zh-TW" sz="2400" dirty="0" smtClean="0"/>
              <a:t>Burst (burst </a:t>
            </a:r>
            <a:r>
              <a:rPr lang="en-US" altLang="zh-TW" sz="2400" dirty="0"/>
              <a:t>of beacons during the </a:t>
            </a:r>
            <a:r>
              <a:rPr lang="en-US" altLang="zh-TW" sz="2400" dirty="0" smtClean="0"/>
              <a:t>handoff)</a:t>
            </a:r>
            <a:endParaRPr lang="zh-TW" altLang="en-US" sz="2400" dirty="0"/>
          </a:p>
        </p:txBody>
      </p:sp>
    </p:spTree>
    <p:extLst>
      <p:ext uri="{BB962C8B-B14F-4D97-AF65-F5344CB8AC3E}">
        <p14:creationId xmlns:p14="http://schemas.microsoft.com/office/powerpoint/2010/main" val="1936194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16</a:t>
            </a:fld>
            <a:endParaRPr lang="en-US" altLang="zh-TW"/>
          </a:p>
        </p:txBody>
      </p:sp>
      <p:pic>
        <p:nvPicPr>
          <p:cNvPr id="6" name="圖片 5"/>
          <p:cNvPicPr>
            <a:picLocks noChangeAspect="1"/>
          </p:cNvPicPr>
          <p:nvPr/>
        </p:nvPicPr>
        <p:blipFill>
          <a:blip r:embed="rId3"/>
          <a:stretch>
            <a:fillRect/>
          </a:stretch>
        </p:blipFill>
        <p:spPr>
          <a:xfrm>
            <a:off x="251520" y="1376772"/>
            <a:ext cx="8490039" cy="4104456"/>
          </a:xfrm>
          <a:prstGeom prst="rect">
            <a:avLst/>
          </a:prstGeom>
        </p:spPr>
      </p:pic>
      <p:sp>
        <p:nvSpPr>
          <p:cNvPr id="8" name="內容版面配置區 6"/>
          <p:cNvSpPr>
            <a:spLocks noGrp="1"/>
          </p:cNvSpPr>
          <p:nvPr>
            <p:ph idx="1"/>
          </p:nvPr>
        </p:nvSpPr>
        <p:spPr>
          <a:xfrm>
            <a:off x="762000" y="5409220"/>
            <a:ext cx="7696200" cy="648072"/>
          </a:xfrm>
        </p:spPr>
        <p:txBody>
          <a:bodyPr/>
          <a:lstStyle/>
          <a:p>
            <a:r>
              <a:rPr lang="en-US" altLang="zh-TW" sz="2400" dirty="0" err="1" smtClean="0"/>
              <a:t>Acc</a:t>
            </a:r>
            <a:r>
              <a:rPr lang="en-US" altLang="zh-TW" sz="2400" dirty="0" smtClean="0"/>
              <a:t> (accumulative percentage)</a:t>
            </a:r>
          </a:p>
          <a:p>
            <a:r>
              <a:rPr lang="en-US" altLang="zh-TW" sz="2400" dirty="0" smtClean="0"/>
              <a:t>Burst (burst </a:t>
            </a:r>
            <a:r>
              <a:rPr lang="en-US" altLang="zh-TW" sz="2400" dirty="0"/>
              <a:t>of beacons during the </a:t>
            </a:r>
            <a:r>
              <a:rPr lang="en-US" altLang="zh-TW" sz="2400" dirty="0" smtClean="0"/>
              <a:t>handoff)</a:t>
            </a:r>
            <a:endParaRPr lang="zh-TW" altLang="en-US" sz="2400" dirty="0"/>
          </a:p>
        </p:txBody>
      </p:sp>
    </p:spTree>
    <p:extLst>
      <p:ext uri="{BB962C8B-B14F-4D97-AF65-F5344CB8AC3E}">
        <p14:creationId xmlns:p14="http://schemas.microsoft.com/office/powerpoint/2010/main" val="3049285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TESTS AND RESULTS</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17</a:t>
            </a:fld>
            <a:endParaRPr lang="en-US" altLang="zh-TW"/>
          </a:p>
        </p:txBody>
      </p:sp>
      <p:pic>
        <p:nvPicPr>
          <p:cNvPr id="3" name="圖片 2"/>
          <p:cNvPicPr>
            <a:picLocks noChangeAspect="1"/>
          </p:cNvPicPr>
          <p:nvPr/>
        </p:nvPicPr>
        <p:blipFill>
          <a:blip r:embed="rId3"/>
          <a:stretch>
            <a:fillRect/>
          </a:stretch>
        </p:blipFill>
        <p:spPr>
          <a:xfrm>
            <a:off x="246888" y="1988840"/>
            <a:ext cx="8747388" cy="3456384"/>
          </a:xfrm>
          <a:prstGeom prst="rect">
            <a:avLst/>
          </a:prstGeom>
        </p:spPr>
      </p:pic>
    </p:spTree>
    <p:extLst>
      <p:ext uri="{BB962C8B-B14F-4D97-AF65-F5344CB8AC3E}">
        <p14:creationId xmlns:p14="http://schemas.microsoft.com/office/powerpoint/2010/main" val="3071639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smtClean="0"/>
              <a:t>The </a:t>
            </a:r>
            <a:r>
              <a:rPr lang="en-US" altLang="zh-TW" sz="2400" dirty="0"/>
              <a:t>scientific community is looking for proposals for inter AP coordination solutions enabling advanced </a:t>
            </a:r>
            <a:r>
              <a:rPr lang="en-US" altLang="zh-TW" sz="2400" dirty="0" smtClean="0"/>
              <a:t>features; e.g</a:t>
            </a:r>
            <a:r>
              <a:rPr lang="en-US" altLang="zh-TW" sz="2400" dirty="0"/>
              <a:t>. load balancing, frequency planning or power control, while making use of low-cost hardware and open software</a:t>
            </a:r>
            <a:r>
              <a:rPr lang="en-US" altLang="zh-TW" sz="2400" dirty="0" smtClean="0"/>
              <a:t>.</a:t>
            </a:r>
          </a:p>
          <a:p>
            <a:endParaRPr lang="en-US" altLang="zh-TW" sz="2400" dirty="0"/>
          </a:p>
          <a:p>
            <a:r>
              <a:rPr lang="en-US" altLang="zh-TW" sz="2400" dirty="0"/>
              <a:t>Although commercial solutions exist, these are proprietary, closed and costly, which in most of the cases make them unfeasible for many organizations.</a:t>
            </a:r>
            <a:endParaRPr lang="zh-TW" altLang="en-US" sz="2000" dirty="0"/>
          </a:p>
        </p:txBody>
      </p:sp>
    </p:spTree>
    <p:extLst>
      <p:ext uri="{BB962C8B-B14F-4D97-AF65-F5344CB8AC3E}">
        <p14:creationId xmlns:p14="http://schemas.microsoft.com/office/powerpoint/2010/main" val="65956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400" dirty="0"/>
              <a:t>In this letter the development and testing of an open enterprise Wi-Fi solution based on virtual APs, managed by a central WLAN controller is presented. </a:t>
            </a:r>
            <a:endParaRPr lang="en-US" altLang="zh-TW" sz="2400" dirty="0" smtClean="0"/>
          </a:p>
          <a:p>
            <a:endParaRPr lang="en-US" altLang="zh-TW" sz="2400" dirty="0"/>
          </a:p>
          <a:p>
            <a:r>
              <a:rPr lang="en-US" altLang="zh-TW" sz="2400" dirty="0" smtClean="0"/>
              <a:t>It </a:t>
            </a:r>
            <a:r>
              <a:rPr lang="en-US" altLang="zh-TW" sz="2400" dirty="0"/>
              <a:t>allows seamless handovers between APs in different channels, maintaining the </a:t>
            </a:r>
            <a:r>
              <a:rPr lang="en-US" altLang="zh-TW" sz="2400" dirty="0" err="1"/>
              <a:t>QoS</a:t>
            </a:r>
            <a:r>
              <a:rPr lang="en-US" altLang="zh-TW" sz="2400" dirty="0"/>
              <a:t> of real-time services.</a:t>
            </a:r>
            <a:endParaRPr lang="zh-TW" altLang="en-US" sz="2400" dirty="0"/>
          </a:p>
        </p:txBody>
      </p:sp>
    </p:spTree>
    <p:extLst>
      <p:ext uri="{BB962C8B-B14F-4D97-AF65-F5344CB8AC3E}">
        <p14:creationId xmlns:p14="http://schemas.microsoft.com/office/powerpoint/2010/main" val="3350187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One of the first problems that arise when coordinating a wireless network is that the stations (STAs from now) have their own algorithms for selecting the AP</a:t>
            </a:r>
            <a:r>
              <a:rPr lang="en-US" altLang="zh-TW" sz="2000" dirty="0" smtClean="0"/>
              <a:t>.</a:t>
            </a:r>
          </a:p>
          <a:p>
            <a:endParaRPr lang="en-US" altLang="zh-TW" sz="2000" dirty="0"/>
          </a:p>
          <a:p>
            <a:r>
              <a:rPr lang="en-US" altLang="zh-TW" sz="2000" dirty="0" smtClean="0"/>
              <a:t>Each </a:t>
            </a:r>
            <a:r>
              <a:rPr lang="en-US" altLang="zh-TW" sz="2000" dirty="0"/>
              <a:t>STA is free to select the AP to associate, purely on the basis of local decisions, not coordinated with the rest of the clients. This complicates client management, and results in problems</a:t>
            </a:r>
            <a:r>
              <a:rPr lang="en-US" altLang="zh-TW" sz="2000" dirty="0" smtClean="0"/>
              <a:t>;</a:t>
            </a:r>
          </a:p>
          <a:p>
            <a:endParaRPr lang="en-US" altLang="zh-TW" sz="2000" dirty="0"/>
          </a:p>
          <a:p>
            <a:r>
              <a:rPr lang="en-US" altLang="zh-TW" sz="2000" dirty="0"/>
              <a:t>Other problem is that the normal handoff may incur a delay up to several hundreds of milliseconds [3]. This fact may not pose a big problem for certain services, but it may constitute a severe limitation for real-time applications as VoIP or online games.</a:t>
            </a:r>
            <a:endParaRPr lang="zh-TW" altLang="en-US" sz="2000" dirty="0"/>
          </a:p>
        </p:txBody>
      </p:sp>
    </p:spTree>
    <p:extLst>
      <p:ext uri="{BB962C8B-B14F-4D97-AF65-F5344CB8AC3E}">
        <p14:creationId xmlns:p14="http://schemas.microsoft.com/office/powerpoint/2010/main" val="422707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One way to solve these problems is the introduction of the Light Virtual Access Point (LVAP) abstraction, first proposed in [4]. </a:t>
            </a:r>
            <a:endParaRPr lang="en-US" altLang="zh-TW" sz="2000" dirty="0" smtClean="0"/>
          </a:p>
          <a:p>
            <a:endParaRPr lang="en-US" altLang="zh-TW" sz="2000" dirty="0"/>
          </a:p>
          <a:p>
            <a:r>
              <a:rPr lang="en-US" altLang="zh-TW" sz="2000" dirty="0" smtClean="0"/>
              <a:t>The </a:t>
            </a:r>
            <a:r>
              <a:rPr lang="en-US" altLang="zh-TW" sz="2000" dirty="0"/>
              <a:t>idea is that a physical AP will use a different LVAP (which includes a specific MAC) for communicating with each STA. Therefore, the STA will only “see” a single AP, even if it is actually moving between a set of them, thus avoiding the need for re-association</a:t>
            </a:r>
            <a:r>
              <a:rPr lang="en-US" altLang="zh-TW" sz="2000" dirty="0" smtClean="0"/>
              <a:t>.</a:t>
            </a:r>
          </a:p>
          <a:p>
            <a:endParaRPr lang="en-US" altLang="zh-TW" sz="2000" dirty="0"/>
          </a:p>
          <a:p>
            <a:endParaRPr lang="zh-TW" altLang="en-US" sz="2000" dirty="0"/>
          </a:p>
        </p:txBody>
      </p:sp>
    </p:spTree>
    <p:extLst>
      <p:ext uri="{BB962C8B-B14F-4D97-AF65-F5344CB8AC3E}">
        <p14:creationId xmlns:p14="http://schemas.microsoft.com/office/powerpoint/2010/main" val="3823912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smtClean="0"/>
              <a:t>It </a:t>
            </a:r>
            <a:r>
              <a:rPr lang="en-US" altLang="zh-TW" sz="2000" dirty="0"/>
              <a:t>is dynamically assigned to a physical AP near the current location of the terminal. </a:t>
            </a:r>
            <a:r>
              <a:rPr lang="en-US" altLang="zh-TW" sz="2000" dirty="0" smtClean="0"/>
              <a:t>(handoff / handover)</a:t>
            </a:r>
          </a:p>
          <a:p>
            <a:endParaRPr lang="en-US" altLang="zh-TW" sz="2000" dirty="0"/>
          </a:p>
          <a:p>
            <a:endParaRPr lang="zh-TW" altLang="en-US" sz="2000" dirty="0"/>
          </a:p>
        </p:txBody>
      </p:sp>
      <p:pic>
        <p:nvPicPr>
          <p:cNvPr id="3" name="圖片 2"/>
          <p:cNvPicPr>
            <a:picLocks noChangeAspect="1"/>
          </p:cNvPicPr>
          <p:nvPr/>
        </p:nvPicPr>
        <p:blipFill>
          <a:blip r:embed="rId3"/>
          <a:stretch>
            <a:fillRect/>
          </a:stretch>
        </p:blipFill>
        <p:spPr>
          <a:xfrm>
            <a:off x="2517756" y="2450920"/>
            <a:ext cx="4184688" cy="4285221"/>
          </a:xfrm>
          <a:prstGeom prst="rect">
            <a:avLst/>
          </a:prstGeom>
          <a:solidFill>
            <a:schemeClr val="tx1"/>
          </a:solidFill>
          <a:ln>
            <a:solidFill>
              <a:schemeClr val="tx1"/>
            </a:solidFill>
          </a:ln>
        </p:spPr>
      </p:pic>
    </p:spTree>
    <p:extLst>
      <p:ext uri="{BB962C8B-B14F-4D97-AF65-F5344CB8AC3E}">
        <p14:creationId xmlns:p14="http://schemas.microsoft.com/office/powerpoint/2010/main" val="2824176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PROPOSED HANDOFF SCHEME</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a:p>
        </p:txBody>
      </p:sp>
      <p:sp>
        <p:nvSpPr>
          <p:cNvPr id="7" name="內容版面配置區 6"/>
          <p:cNvSpPr>
            <a:spLocks noGrp="1"/>
          </p:cNvSpPr>
          <p:nvPr>
            <p:ph idx="1"/>
          </p:nvPr>
        </p:nvSpPr>
        <p:spPr>
          <a:xfrm>
            <a:off x="762000" y="1412875"/>
            <a:ext cx="7696200" cy="4530725"/>
          </a:xfrm>
        </p:spPr>
        <p:txBody>
          <a:bodyPr/>
          <a:lstStyle/>
          <a:p>
            <a:endParaRPr lang="zh-TW" altLang="en-US" sz="2000" dirty="0"/>
          </a:p>
        </p:txBody>
      </p:sp>
      <p:pic>
        <p:nvPicPr>
          <p:cNvPr id="3" name="圖片 2"/>
          <p:cNvPicPr>
            <a:picLocks noChangeAspect="1"/>
          </p:cNvPicPr>
          <p:nvPr/>
        </p:nvPicPr>
        <p:blipFill>
          <a:blip r:embed="rId3"/>
          <a:stretch>
            <a:fillRect/>
          </a:stretch>
        </p:blipFill>
        <p:spPr>
          <a:xfrm>
            <a:off x="539552" y="152636"/>
            <a:ext cx="8140364" cy="6705364"/>
          </a:xfrm>
          <a:prstGeom prst="rect">
            <a:avLst/>
          </a:prstGeom>
        </p:spPr>
      </p:pic>
    </p:spTree>
    <p:extLst>
      <p:ext uri="{BB962C8B-B14F-4D97-AF65-F5344CB8AC3E}">
        <p14:creationId xmlns:p14="http://schemas.microsoft.com/office/powerpoint/2010/main" val="1879339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PROPOSED HANDOFF SCHEME</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When the STA moves (1) away from the Origin AP (AP1 in channel A), it detects that the signal is below a threshold and sends a PUBLISH message to the controller (2</a:t>
            </a:r>
            <a:r>
              <a:rPr lang="en-US" altLang="zh-TW" sz="2000" dirty="0" smtClean="0"/>
              <a:t>).</a:t>
            </a:r>
          </a:p>
          <a:p>
            <a:endParaRPr lang="en-US" altLang="zh-TW" sz="2000" dirty="0"/>
          </a:p>
          <a:p>
            <a:r>
              <a:rPr lang="en-US" altLang="zh-TW" sz="2000" dirty="0"/>
              <a:t>According to its AP map, the controller sends a Scan Request message to the neighbor APs (3</a:t>
            </a:r>
            <a:r>
              <a:rPr lang="en-US" altLang="zh-TW" sz="2000" dirty="0" smtClean="0"/>
              <a:t>).</a:t>
            </a:r>
          </a:p>
          <a:p>
            <a:endParaRPr lang="en-US" altLang="zh-TW" sz="2000" dirty="0"/>
          </a:p>
          <a:p>
            <a:r>
              <a:rPr lang="en-US" altLang="zh-TW" sz="2000" dirty="0"/>
              <a:t>For a short period of time, all neighbor APs switch their auxiliary interfaces to channel A and listen to packets originated by the STA. If an AP successfully listens to the STA’s packets, it sends a Scan Response message to the controller (4).</a:t>
            </a:r>
            <a:endParaRPr lang="zh-TW" altLang="en-US" sz="2000" dirty="0"/>
          </a:p>
        </p:txBody>
      </p:sp>
    </p:spTree>
    <p:extLst>
      <p:ext uri="{BB962C8B-B14F-4D97-AF65-F5344CB8AC3E}">
        <p14:creationId xmlns:p14="http://schemas.microsoft.com/office/powerpoint/2010/main" val="1377971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PROPOSED HANDOFF SCHEME</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9</a:t>
            </a:fld>
            <a:endParaRPr lang="en-US" altLang="zh-TW"/>
          </a:p>
        </p:txBody>
      </p:sp>
      <p:sp>
        <p:nvSpPr>
          <p:cNvPr id="7" name="內容版面配置區 6"/>
          <p:cNvSpPr>
            <a:spLocks noGrp="1"/>
          </p:cNvSpPr>
          <p:nvPr>
            <p:ph idx="1"/>
          </p:nvPr>
        </p:nvSpPr>
        <p:spPr>
          <a:xfrm>
            <a:off x="762000" y="1412875"/>
            <a:ext cx="7696200" cy="4530725"/>
          </a:xfrm>
        </p:spPr>
        <p:txBody>
          <a:bodyPr/>
          <a:lstStyle/>
          <a:p>
            <a:r>
              <a:rPr lang="en-US" altLang="zh-TW" sz="2000" dirty="0"/>
              <a:t>Once the controller has received the Scan Response messages from the APs, it runs its algorithms (5) and selects the best suited one for the STA. The decision is: “move STA to AP2</a:t>
            </a:r>
            <a:r>
              <a:rPr lang="en-US" altLang="zh-TW" sz="2000" dirty="0" smtClean="0"/>
              <a:t>”.</a:t>
            </a:r>
          </a:p>
          <a:p>
            <a:endParaRPr lang="en-US" altLang="zh-TW" sz="2000" dirty="0"/>
          </a:p>
          <a:p>
            <a:r>
              <a:rPr lang="en-US" altLang="zh-TW" sz="2000" dirty="0" smtClean="0"/>
              <a:t>The </a:t>
            </a:r>
            <a:r>
              <a:rPr lang="en-US" altLang="zh-TW" sz="2000" dirty="0"/>
              <a:t>controller tells AP1 (6) to send a series of CSAs to the STA (7). They are understood by the STA like a countdown, meaning “after N beacons, switch to channel B</a:t>
            </a:r>
            <a:r>
              <a:rPr lang="en-US" altLang="zh-TW" sz="2000" dirty="0" smtClean="0"/>
              <a:t>”.</a:t>
            </a:r>
          </a:p>
          <a:p>
            <a:endParaRPr lang="en-US" altLang="zh-TW" sz="2000" dirty="0"/>
          </a:p>
          <a:p>
            <a:r>
              <a:rPr lang="en-US" altLang="zh-TW" sz="2000" dirty="0"/>
              <a:t>CSA (Channel Switch Announcement</a:t>
            </a:r>
            <a:r>
              <a:rPr lang="en-US" altLang="zh-TW" sz="2000" dirty="0" smtClean="0"/>
              <a:t>)</a:t>
            </a:r>
          </a:p>
          <a:p>
            <a:r>
              <a:rPr lang="en-US" altLang="zh-TW" sz="2000" dirty="0"/>
              <a:t>Beacon frames are transmitted periodically to announce the presence of a </a:t>
            </a:r>
            <a:r>
              <a:rPr lang="en-US" altLang="zh-TW" sz="2000" dirty="0" smtClean="0"/>
              <a:t>wireless.</a:t>
            </a:r>
            <a:endParaRPr lang="en-US" altLang="zh-TW" sz="2000" dirty="0"/>
          </a:p>
        </p:txBody>
      </p:sp>
    </p:spTree>
    <p:extLst>
      <p:ext uri="{BB962C8B-B14F-4D97-AF65-F5344CB8AC3E}">
        <p14:creationId xmlns:p14="http://schemas.microsoft.com/office/powerpoint/2010/main" val="362694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84672</TotalTime>
  <Words>2245</Words>
  <Application>Microsoft Office PowerPoint</Application>
  <PresentationFormat>如螢幕大小 (4:3)</PresentationFormat>
  <Paragraphs>227</Paragraphs>
  <Slides>17</Slides>
  <Notes>17</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17</vt:i4>
      </vt:variant>
    </vt:vector>
  </HeadingPairs>
  <TitlesOfParts>
    <vt:vector size="25" baseType="lpstr">
      <vt:lpstr>新細明體</vt:lpstr>
      <vt:lpstr>標楷體</vt:lpstr>
      <vt:lpstr>Arial</vt:lpstr>
      <vt:lpstr>Arial Black</vt:lpstr>
      <vt:lpstr>Cambria</vt:lpstr>
      <vt:lpstr>Times New Roman</vt:lpstr>
      <vt:lpstr>Wingdings</vt:lpstr>
      <vt:lpstr>Studio</vt:lpstr>
      <vt:lpstr>Building a SDN Enterprise WLAN Based On Virtual APs</vt:lpstr>
      <vt:lpstr>Introduction</vt:lpstr>
      <vt:lpstr>Introduction</vt:lpstr>
      <vt:lpstr>Introduction</vt:lpstr>
      <vt:lpstr>Introduction</vt:lpstr>
      <vt:lpstr>Introduction</vt:lpstr>
      <vt:lpstr>PROPOSED HANDOFF SCHEME</vt:lpstr>
      <vt:lpstr>PROPOSED HANDOFF SCHEME</vt:lpstr>
      <vt:lpstr>PROPOSED HANDOFF SCHEME</vt:lpstr>
      <vt:lpstr>PROPOSED HANDOFF SCHEME</vt:lpstr>
      <vt:lpstr>TESTS AND RESULTS</vt:lpstr>
      <vt:lpstr>TESTS AND RESULTS</vt:lpstr>
      <vt:lpstr>TESTS AND RESULTS</vt:lpstr>
      <vt:lpstr>TESTS AND RESULTS</vt:lpstr>
      <vt:lpstr>TESTS AND RESULTS</vt:lpstr>
      <vt:lpstr>TESTS AND RESULTS</vt:lpstr>
      <vt:lpstr>TESTS AND RESULTS</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chriske</cp:lastModifiedBy>
  <cp:revision>3214</cp:revision>
  <cp:lastPrinted>2013-07-22T14:09:02Z</cp:lastPrinted>
  <dcterms:created xsi:type="dcterms:W3CDTF">2004-07-16T19:12:18Z</dcterms:created>
  <dcterms:modified xsi:type="dcterms:W3CDTF">2017-01-11T02:10:59Z</dcterms:modified>
</cp:coreProperties>
</file>